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27" r:id="rId2"/>
    <p:sldId id="430" r:id="rId3"/>
    <p:sldId id="418" r:id="rId4"/>
    <p:sldId id="431" r:id="rId5"/>
    <p:sldId id="312" r:id="rId6"/>
    <p:sldId id="256" r:id="rId7"/>
    <p:sldId id="269" r:id="rId8"/>
    <p:sldId id="315" r:id="rId9"/>
    <p:sldId id="306" r:id="rId10"/>
    <p:sldId id="422" r:id="rId11"/>
    <p:sldId id="287" r:id="rId12"/>
    <p:sldId id="286" r:id="rId13"/>
    <p:sldId id="432" r:id="rId14"/>
    <p:sldId id="311" r:id="rId15"/>
    <p:sldId id="417" r:id="rId16"/>
    <p:sldId id="421" r:id="rId17"/>
    <p:sldId id="323" r:id="rId18"/>
    <p:sldId id="415" r:id="rId19"/>
    <p:sldId id="434" r:id="rId20"/>
    <p:sldId id="433" r:id="rId21"/>
    <p:sldId id="275" r:id="rId22"/>
    <p:sldId id="280" r:id="rId23"/>
    <p:sldId id="276" r:id="rId24"/>
    <p:sldId id="282" r:id="rId25"/>
    <p:sldId id="416" r:id="rId26"/>
    <p:sldId id="342" r:id="rId27"/>
    <p:sldId id="328" r:id="rId28"/>
    <p:sldId id="338" r:id="rId29"/>
    <p:sldId id="295" r:id="rId30"/>
    <p:sldId id="353" r:id="rId31"/>
    <p:sldId id="419" r:id="rId32"/>
    <p:sldId id="337" r:id="rId33"/>
    <p:sldId id="351" r:id="rId34"/>
    <p:sldId id="352" r:id="rId35"/>
    <p:sldId id="333" r:id="rId36"/>
    <p:sldId id="270" r:id="rId37"/>
    <p:sldId id="263" r:id="rId38"/>
    <p:sldId id="283" r:id="rId39"/>
    <p:sldId id="316"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8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DA18A-067B-4993-AC97-C6DADAC2296D}" type="datetimeFigureOut">
              <a:rPr lang="fr-FR" smtClean="0"/>
              <a:t>22/01/2024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5F65A-2E87-41B0-85DC-E9E8992DB087}" type="slidenum">
              <a:rPr lang="fr-FR" smtClean="0"/>
              <a:t>‹N°›</a:t>
            </a:fld>
            <a:endParaRPr lang="fr-FR"/>
          </a:p>
        </p:txBody>
      </p:sp>
    </p:spTree>
    <p:extLst>
      <p:ext uri="{BB962C8B-B14F-4D97-AF65-F5344CB8AC3E}">
        <p14:creationId xmlns:p14="http://schemas.microsoft.com/office/powerpoint/2010/main" val="205320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491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71768E-DE9A-419B-BAD2-85A86C7DF63E}"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6C7BAAA-3ACF-4771-A3B0-8758652CA94C}" type="slidenum">
              <a:rPr lang="fr-FR" smtClean="0"/>
              <a:t>26</a:t>
            </a:fld>
            <a:endParaRPr lang="fr-FR"/>
          </a:p>
        </p:txBody>
      </p:sp>
    </p:spTree>
    <p:extLst>
      <p:ext uri="{BB962C8B-B14F-4D97-AF65-F5344CB8AC3E}">
        <p14:creationId xmlns:p14="http://schemas.microsoft.com/office/powerpoint/2010/main" val="71459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C7BAAA-3ACF-4771-A3B0-8758652CA94C}" type="slidenum">
              <a:rPr lang="fr-FR" smtClean="0"/>
              <a:t>27</a:t>
            </a:fld>
            <a:endParaRPr lang="fr-FR"/>
          </a:p>
        </p:txBody>
      </p:sp>
    </p:spTree>
    <p:extLst>
      <p:ext uri="{BB962C8B-B14F-4D97-AF65-F5344CB8AC3E}">
        <p14:creationId xmlns:p14="http://schemas.microsoft.com/office/powerpoint/2010/main" val="7472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A67868-4D79-4FCE-910B-15DE9E0070E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03B6C0A-2701-4391-99E7-CAF1F485A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AD8A0AF-DB99-4694-B40C-45B77C36247E}"/>
              </a:ext>
            </a:extLst>
          </p:cNvPr>
          <p:cNvSpPr>
            <a:spLocks noGrp="1"/>
          </p:cNvSpPr>
          <p:nvPr>
            <p:ph type="dt" sz="half" idx="10"/>
          </p:nvPr>
        </p:nvSpPr>
        <p:spPr/>
        <p:txBody>
          <a:bodyPr/>
          <a:lstStyle/>
          <a:p>
            <a:fld id="{E208C67C-4A79-4E4C-818C-FC07C15C4378}" type="datetimeFigureOut">
              <a:rPr lang="fr-FR" smtClean="0"/>
              <a:t>22/01/2024</a:t>
            </a:fld>
            <a:endParaRPr lang="fr-FR"/>
          </a:p>
        </p:txBody>
      </p:sp>
      <p:sp>
        <p:nvSpPr>
          <p:cNvPr id="5" name="Espace réservé du pied de page 4">
            <a:extLst>
              <a:ext uri="{FF2B5EF4-FFF2-40B4-BE49-F238E27FC236}">
                <a16:creationId xmlns:a16="http://schemas.microsoft.com/office/drawing/2014/main" id="{B0A3AC59-586A-41C5-870F-28243CA55D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F238F1-99A4-4722-9C10-E6D12319265B}"/>
              </a:ext>
            </a:extLst>
          </p:cNvPr>
          <p:cNvSpPr>
            <a:spLocks noGrp="1"/>
          </p:cNvSpPr>
          <p:nvPr>
            <p:ph type="sldNum" sz="quarter" idx="12"/>
          </p:nvPr>
        </p:nvSpPr>
        <p:spPr/>
        <p:txBody>
          <a:bodyPr/>
          <a:lstStyle/>
          <a:p>
            <a:fld id="{CD3ACBE5-11EC-4014-99D5-28C448B55B80}" type="slidenum">
              <a:rPr lang="fr-FR" smtClean="0"/>
              <a:t>‹N°›</a:t>
            </a:fld>
            <a:endParaRPr lang="fr-FR"/>
          </a:p>
        </p:txBody>
      </p:sp>
    </p:spTree>
    <p:extLst>
      <p:ext uri="{BB962C8B-B14F-4D97-AF65-F5344CB8AC3E}">
        <p14:creationId xmlns:p14="http://schemas.microsoft.com/office/powerpoint/2010/main" val="284344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9B249C-19C8-4385-A394-4076BDD6813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292AFED-D875-4BF7-8127-B8C77DD84777}"/>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FFE8E6-DB8D-4240-B70A-5F6DBBAF9081}"/>
              </a:ext>
            </a:extLst>
          </p:cNvPr>
          <p:cNvSpPr>
            <a:spLocks noGrp="1"/>
          </p:cNvSpPr>
          <p:nvPr>
            <p:ph type="dt" sz="half" idx="10"/>
          </p:nvPr>
        </p:nvSpPr>
        <p:spPr/>
        <p:txBody>
          <a:bodyPr/>
          <a:lstStyle/>
          <a:p>
            <a:fld id="{E208C67C-4A79-4E4C-818C-FC07C15C4378}" type="datetimeFigureOut">
              <a:rPr lang="fr-FR" smtClean="0"/>
              <a:t>22/01/2024</a:t>
            </a:fld>
            <a:endParaRPr lang="fr-FR"/>
          </a:p>
        </p:txBody>
      </p:sp>
      <p:sp>
        <p:nvSpPr>
          <p:cNvPr id="5" name="Espace réservé du pied de page 4">
            <a:extLst>
              <a:ext uri="{FF2B5EF4-FFF2-40B4-BE49-F238E27FC236}">
                <a16:creationId xmlns:a16="http://schemas.microsoft.com/office/drawing/2014/main" id="{C05611DA-1A57-40F6-8131-717313E88DF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44C23C-BE06-47C7-A792-75FF3410EE83}"/>
              </a:ext>
            </a:extLst>
          </p:cNvPr>
          <p:cNvSpPr>
            <a:spLocks noGrp="1"/>
          </p:cNvSpPr>
          <p:nvPr>
            <p:ph type="sldNum" sz="quarter" idx="12"/>
          </p:nvPr>
        </p:nvSpPr>
        <p:spPr/>
        <p:txBody>
          <a:bodyPr/>
          <a:lstStyle/>
          <a:p>
            <a:fld id="{CD3ACBE5-11EC-4014-99D5-28C448B55B80}" type="slidenum">
              <a:rPr lang="fr-FR" smtClean="0"/>
              <a:t>‹N°›</a:t>
            </a:fld>
            <a:endParaRPr lang="fr-FR"/>
          </a:p>
        </p:txBody>
      </p:sp>
    </p:spTree>
    <p:extLst>
      <p:ext uri="{BB962C8B-B14F-4D97-AF65-F5344CB8AC3E}">
        <p14:creationId xmlns:p14="http://schemas.microsoft.com/office/powerpoint/2010/main" val="13188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A0BFF87-2FC4-41B3-AB6F-47F6DC2837D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86A7F24-1E3A-4295-B7BB-59C52DB953D0}"/>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77630A-B166-46D3-B454-AFB8EAA0DDBC}"/>
              </a:ext>
            </a:extLst>
          </p:cNvPr>
          <p:cNvSpPr>
            <a:spLocks noGrp="1"/>
          </p:cNvSpPr>
          <p:nvPr>
            <p:ph type="dt" sz="half" idx="10"/>
          </p:nvPr>
        </p:nvSpPr>
        <p:spPr/>
        <p:txBody>
          <a:bodyPr/>
          <a:lstStyle/>
          <a:p>
            <a:fld id="{E208C67C-4A79-4E4C-818C-FC07C15C4378}" type="datetimeFigureOut">
              <a:rPr lang="fr-FR" smtClean="0"/>
              <a:t>22/01/2024</a:t>
            </a:fld>
            <a:endParaRPr lang="fr-FR"/>
          </a:p>
        </p:txBody>
      </p:sp>
      <p:sp>
        <p:nvSpPr>
          <p:cNvPr id="5" name="Espace réservé du pied de page 4">
            <a:extLst>
              <a:ext uri="{FF2B5EF4-FFF2-40B4-BE49-F238E27FC236}">
                <a16:creationId xmlns:a16="http://schemas.microsoft.com/office/drawing/2014/main" id="{52E8F22D-FAB1-43E1-83EE-E464719ACF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9C8E35-8527-4E22-860A-A4D4F4DE37FB}"/>
              </a:ext>
            </a:extLst>
          </p:cNvPr>
          <p:cNvSpPr>
            <a:spLocks noGrp="1"/>
          </p:cNvSpPr>
          <p:nvPr>
            <p:ph type="sldNum" sz="quarter" idx="12"/>
          </p:nvPr>
        </p:nvSpPr>
        <p:spPr/>
        <p:txBody>
          <a:bodyPr/>
          <a:lstStyle/>
          <a:p>
            <a:fld id="{CD3ACBE5-11EC-4014-99D5-28C448B55B80}" type="slidenum">
              <a:rPr lang="fr-FR" smtClean="0"/>
              <a:t>‹N°›</a:t>
            </a:fld>
            <a:endParaRPr lang="fr-FR"/>
          </a:p>
        </p:txBody>
      </p:sp>
    </p:spTree>
    <p:extLst>
      <p:ext uri="{BB962C8B-B14F-4D97-AF65-F5344CB8AC3E}">
        <p14:creationId xmlns:p14="http://schemas.microsoft.com/office/powerpoint/2010/main" val="166023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3EA6C9-4DCD-4E8C-8FC9-3192556E7A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2DAE1CD-1DC4-4DC1-94E9-57C49BDE33A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0F5CD4-F788-4BD2-A997-A8F8BC74A164}"/>
              </a:ext>
            </a:extLst>
          </p:cNvPr>
          <p:cNvSpPr>
            <a:spLocks noGrp="1"/>
          </p:cNvSpPr>
          <p:nvPr>
            <p:ph type="dt" sz="half" idx="10"/>
          </p:nvPr>
        </p:nvSpPr>
        <p:spPr/>
        <p:txBody>
          <a:bodyPr/>
          <a:lstStyle/>
          <a:p>
            <a:fld id="{E208C67C-4A79-4E4C-818C-FC07C15C4378}" type="datetimeFigureOut">
              <a:rPr lang="fr-FR" smtClean="0"/>
              <a:t>22/01/2024</a:t>
            </a:fld>
            <a:endParaRPr lang="fr-FR"/>
          </a:p>
        </p:txBody>
      </p:sp>
      <p:sp>
        <p:nvSpPr>
          <p:cNvPr id="5" name="Espace réservé du pied de page 4">
            <a:extLst>
              <a:ext uri="{FF2B5EF4-FFF2-40B4-BE49-F238E27FC236}">
                <a16:creationId xmlns:a16="http://schemas.microsoft.com/office/drawing/2014/main" id="{FFED3C3C-C934-4082-B313-A8D40134DF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4AFF56-91CB-4465-8355-21EBC0C35B52}"/>
              </a:ext>
            </a:extLst>
          </p:cNvPr>
          <p:cNvSpPr>
            <a:spLocks noGrp="1"/>
          </p:cNvSpPr>
          <p:nvPr>
            <p:ph type="sldNum" sz="quarter" idx="12"/>
          </p:nvPr>
        </p:nvSpPr>
        <p:spPr/>
        <p:txBody>
          <a:bodyPr/>
          <a:lstStyle/>
          <a:p>
            <a:fld id="{CD3ACBE5-11EC-4014-99D5-28C448B55B80}" type="slidenum">
              <a:rPr lang="fr-FR" smtClean="0"/>
              <a:t>‹N°›</a:t>
            </a:fld>
            <a:endParaRPr lang="fr-FR"/>
          </a:p>
        </p:txBody>
      </p:sp>
    </p:spTree>
    <p:extLst>
      <p:ext uri="{BB962C8B-B14F-4D97-AF65-F5344CB8AC3E}">
        <p14:creationId xmlns:p14="http://schemas.microsoft.com/office/powerpoint/2010/main" val="409845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F693D4-7849-425F-8988-B2BE5D003F4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0A17EA6-5A7A-489D-ABF9-502910419F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7D66EE15-B99C-4941-B3A7-777CFFA96286}"/>
              </a:ext>
            </a:extLst>
          </p:cNvPr>
          <p:cNvSpPr>
            <a:spLocks noGrp="1"/>
          </p:cNvSpPr>
          <p:nvPr>
            <p:ph type="dt" sz="half" idx="10"/>
          </p:nvPr>
        </p:nvSpPr>
        <p:spPr/>
        <p:txBody>
          <a:bodyPr/>
          <a:lstStyle/>
          <a:p>
            <a:fld id="{E208C67C-4A79-4E4C-818C-FC07C15C4378}" type="datetimeFigureOut">
              <a:rPr lang="fr-FR" smtClean="0"/>
              <a:t>22/01/2024</a:t>
            </a:fld>
            <a:endParaRPr lang="fr-FR"/>
          </a:p>
        </p:txBody>
      </p:sp>
      <p:sp>
        <p:nvSpPr>
          <p:cNvPr id="5" name="Espace réservé du pied de page 4">
            <a:extLst>
              <a:ext uri="{FF2B5EF4-FFF2-40B4-BE49-F238E27FC236}">
                <a16:creationId xmlns:a16="http://schemas.microsoft.com/office/drawing/2014/main" id="{5FADB8D6-3ECB-41D3-9A49-D5E0AD7AB2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FCDE95-6B6B-4F1D-AF2D-66AD7B4803ED}"/>
              </a:ext>
            </a:extLst>
          </p:cNvPr>
          <p:cNvSpPr>
            <a:spLocks noGrp="1"/>
          </p:cNvSpPr>
          <p:nvPr>
            <p:ph type="sldNum" sz="quarter" idx="12"/>
          </p:nvPr>
        </p:nvSpPr>
        <p:spPr/>
        <p:txBody>
          <a:bodyPr/>
          <a:lstStyle/>
          <a:p>
            <a:fld id="{CD3ACBE5-11EC-4014-99D5-28C448B55B80}" type="slidenum">
              <a:rPr lang="fr-FR" smtClean="0"/>
              <a:t>‹N°›</a:t>
            </a:fld>
            <a:endParaRPr lang="fr-FR"/>
          </a:p>
        </p:txBody>
      </p:sp>
    </p:spTree>
    <p:extLst>
      <p:ext uri="{BB962C8B-B14F-4D97-AF65-F5344CB8AC3E}">
        <p14:creationId xmlns:p14="http://schemas.microsoft.com/office/powerpoint/2010/main" val="16428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4237A-77E4-4C64-9428-26A6EF21537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680497-4CD3-4247-A44E-022429EA9570}"/>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91BC364-D185-4F13-8053-66A61CDB82E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71BABE0-E009-48AD-95DA-B2885B04F47B}"/>
              </a:ext>
            </a:extLst>
          </p:cNvPr>
          <p:cNvSpPr>
            <a:spLocks noGrp="1"/>
          </p:cNvSpPr>
          <p:nvPr>
            <p:ph type="dt" sz="half" idx="10"/>
          </p:nvPr>
        </p:nvSpPr>
        <p:spPr/>
        <p:txBody>
          <a:bodyPr/>
          <a:lstStyle/>
          <a:p>
            <a:fld id="{E208C67C-4A79-4E4C-818C-FC07C15C4378}" type="datetimeFigureOut">
              <a:rPr lang="fr-FR" smtClean="0"/>
              <a:t>22/01/2024</a:t>
            </a:fld>
            <a:endParaRPr lang="fr-FR"/>
          </a:p>
        </p:txBody>
      </p:sp>
      <p:sp>
        <p:nvSpPr>
          <p:cNvPr id="6" name="Espace réservé du pied de page 5">
            <a:extLst>
              <a:ext uri="{FF2B5EF4-FFF2-40B4-BE49-F238E27FC236}">
                <a16:creationId xmlns:a16="http://schemas.microsoft.com/office/drawing/2014/main" id="{73746891-8450-4BAE-83E4-BAB32249A1A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2880B4-B3B4-428C-8263-CC70917EE2BD}"/>
              </a:ext>
            </a:extLst>
          </p:cNvPr>
          <p:cNvSpPr>
            <a:spLocks noGrp="1"/>
          </p:cNvSpPr>
          <p:nvPr>
            <p:ph type="sldNum" sz="quarter" idx="12"/>
          </p:nvPr>
        </p:nvSpPr>
        <p:spPr/>
        <p:txBody>
          <a:bodyPr/>
          <a:lstStyle/>
          <a:p>
            <a:fld id="{CD3ACBE5-11EC-4014-99D5-28C448B55B80}" type="slidenum">
              <a:rPr lang="fr-FR" smtClean="0"/>
              <a:t>‹N°›</a:t>
            </a:fld>
            <a:endParaRPr lang="fr-FR"/>
          </a:p>
        </p:txBody>
      </p:sp>
    </p:spTree>
    <p:extLst>
      <p:ext uri="{BB962C8B-B14F-4D97-AF65-F5344CB8AC3E}">
        <p14:creationId xmlns:p14="http://schemas.microsoft.com/office/powerpoint/2010/main" val="293960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8FA29-8BB8-4C0C-AAE0-B7C403D6E80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022F903-B8BB-41D1-A6C2-89CB64F409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1B169647-07D1-43C2-9CF0-C07C4DD9B793}"/>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1CA9E69-112C-4BDC-9066-6A61231D9A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5B7D4ED4-E476-4998-B971-1FDED6B18184}"/>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E8353B0-4767-424A-8889-BF8277A36FE5}"/>
              </a:ext>
            </a:extLst>
          </p:cNvPr>
          <p:cNvSpPr>
            <a:spLocks noGrp="1"/>
          </p:cNvSpPr>
          <p:nvPr>
            <p:ph type="dt" sz="half" idx="10"/>
          </p:nvPr>
        </p:nvSpPr>
        <p:spPr/>
        <p:txBody>
          <a:bodyPr/>
          <a:lstStyle/>
          <a:p>
            <a:fld id="{E208C67C-4A79-4E4C-818C-FC07C15C4378}" type="datetimeFigureOut">
              <a:rPr lang="fr-FR" smtClean="0"/>
              <a:t>22/01/2024</a:t>
            </a:fld>
            <a:endParaRPr lang="fr-FR"/>
          </a:p>
        </p:txBody>
      </p:sp>
      <p:sp>
        <p:nvSpPr>
          <p:cNvPr id="8" name="Espace réservé du pied de page 7">
            <a:extLst>
              <a:ext uri="{FF2B5EF4-FFF2-40B4-BE49-F238E27FC236}">
                <a16:creationId xmlns:a16="http://schemas.microsoft.com/office/drawing/2014/main" id="{C625A875-3B94-433F-ADFB-88A70BB3A60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49CFF06-1194-49F2-A924-CD449148CB31}"/>
              </a:ext>
            </a:extLst>
          </p:cNvPr>
          <p:cNvSpPr>
            <a:spLocks noGrp="1"/>
          </p:cNvSpPr>
          <p:nvPr>
            <p:ph type="sldNum" sz="quarter" idx="12"/>
          </p:nvPr>
        </p:nvSpPr>
        <p:spPr/>
        <p:txBody>
          <a:bodyPr/>
          <a:lstStyle/>
          <a:p>
            <a:fld id="{CD3ACBE5-11EC-4014-99D5-28C448B55B80}" type="slidenum">
              <a:rPr lang="fr-FR" smtClean="0"/>
              <a:t>‹N°›</a:t>
            </a:fld>
            <a:endParaRPr lang="fr-FR"/>
          </a:p>
        </p:txBody>
      </p:sp>
    </p:spTree>
    <p:extLst>
      <p:ext uri="{BB962C8B-B14F-4D97-AF65-F5344CB8AC3E}">
        <p14:creationId xmlns:p14="http://schemas.microsoft.com/office/powerpoint/2010/main" val="3536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C858C-0871-489F-8166-D24992D78B0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F72A97F-FF70-4CE2-AF6A-4A4A13AC047A}"/>
              </a:ext>
            </a:extLst>
          </p:cNvPr>
          <p:cNvSpPr>
            <a:spLocks noGrp="1"/>
          </p:cNvSpPr>
          <p:nvPr>
            <p:ph type="dt" sz="half" idx="10"/>
          </p:nvPr>
        </p:nvSpPr>
        <p:spPr/>
        <p:txBody>
          <a:bodyPr/>
          <a:lstStyle/>
          <a:p>
            <a:fld id="{E208C67C-4A79-4E4C-818C-FC07C15C4378}" type="datetimeFigureOut">
              <a:rPr lang="fr-FR" smtClean="0"/>
              <a:t>22/01/2024</a:t>
            </a:fld>
            <a:endParaRPr lang="fr-FR"/>
          </a:p>
        </p:txBody>
      </p:sp>
      <p:sp>
        <p:nvSpPr>
          <p:cNvPr id="4" name="Espace réservé du pied de page 3">
            <a:extLst>
              <a:ext uri="{FF2B5EF4-FFF2-40B4-BE49-F238E27FC236}">
                <a16:creationId xmlns:a16="http://schemas.microsoft.com/office/drawing/2014/main" id="{75953638-F3EA-4BBE-949E-31CB8898855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15B01FF-3BDC-4E7A-892B-BEAFC00D572F}"/>
              </a:ext>
            </a:extLst>
          </p:cNvPr>
          <p:cNvSpPr>
            <a:spLocks noGrp="1"/>
          </p:cNvSpPr>
          <p:nvPr>
            <p:ph type="sldNum" sz="quarter" idx="12"/>
          </p:nvPr>
        </p:nvSpPr>
        <p:spPr/>
        <p:txBody>
          <a:bodyPr/>
          <a:lstStyle/>
          <a:p>
            <a:fld id="{CD3ACBE5-11EC-4014-99D5-28C448B55B80}" type="slidenum">
              <a:rPr lang="fr-FR" smtClean="0"/>
              <a:t>‹N°›</a:t>
            </a:fld>
            <a:endParaRPr lang="fr-FR"/>
          </a:p>
        </p:txBody>
      </p:sp>
    </p:spTree>
    <p:extLst>
      <p:ext uri="{BB962C8B-B14F-4D97-AF65-F5344CB8AC3E}">
        <p14:creationId xmlns:p14="http://schemas.microsoft.com/office/powerpoint/2010/main" val="314922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17F8BB2-84D5-4281-BF9F-73E00BAF771A}"/>
              </a:ext>
            </a:extLst>
          </p:cNvPr>
          <p:cNvSpPr>
            <a:spLocks noGrp="1"/>
          </p:cNvSpPr>
          <p:nvPr>
            <p:ph type="dt" sz="half" idx="10"/>
          </p:nvPr>
        </p:nvSpPr>
        <p:spPr/>
        <p:txBody>
          <a:bodyPr/>
          <a:lstStyle/>
          <a:p>
            <a:fld id="{E208C67C-4A79-4E4C-818C-FC07C15C4378}" type="datetimeFigureOut">
              <a:rPr lang="fr-FR" smtClean="0"/>
              <a:t>22/01/2024</a:t>
            </a:fld>
            <a:endParaRPr lang="fr-FR"/>
          </a:p>
        </p:txBody>
      </p:sp>
      <p:sp>
        <p:nvSpPr>
          <p:cNvPr id="3" name="Espace réservé du pied de page 2">
            <a:extLst>
              <a:ext uri="{FF2B5EF4-FFF2-40B4-BE49-F238E27FC236}">
                <a16:creationId xmlns:a16="http://schemas.microsoft.com/office/drawing/2014/main" id="{C4E496A4-66F0-4160-B5B4-29EBDE2B31E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9964110-E2AE-41FF-A6D9-AF85C41FD761}"/>
              </a:ext>
            </a:extLst>
          </p:cNvPr>
          <p:cNvSpPr>
            <a:spLocks noGrp="1"/>
          </p:cNvSpPr>
          <p:nvPr>
            <p:ph type="sldNum" sz="quarter" idx="12"/>
          </p:nvPr>
        </p:nvSpPr>
        <p:spPr/>
        <p:txBody>
          <a:bodyPr/>
          <a:lstStyle/>
          <a:p>
            <a:fld id="{CD3ACBE5-11EC-4014-99D5-28C448B55B80}" type="slidenum">
              <a:rPr lang="fr-FR" smtClean="0"/>
              <a:t>‹N°›</a:t>
            </a:fld>
            <a:endParaRPr lang="fr-FR"/>
          </a:p>
        </p:txBody>
      </p:sp>
    </p:spTree>
    <p:extLst>
      <p:ext uri="{BB962C8B-B14F-4D97-AF65-F5344CB8AC3E}">
        <p14:creationId xmlns:p14="http://schemas.microsoft.com/office/powerpoint/2010/main" val="377948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4132A8-C538-4EB2-8052-66DD684C1AC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DD138BA-E32F-4571-A358-FA93688A9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5BFBAF8-AA05-4146-BFCE-1838FA481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64F466C-F146-4DA2-BFC1-18FABE843DB5}"/>
              </a:ext>
            </a:extLst>
          </p:cNvPr>
          <p:cNvSpPr>
            <a:spLocks noGrp="1"/>
          </p:cNvSpPr>
          <p:nvPr>
            <p:ph type="dt" sz="half" idx="10"/>
          </p:nvPr>
        </p:nvSpPr>
        <p:spPr/>
        <p:txBody>
          <a:bodyPr/>
          <a:lstStyle/>
          <a:p>
            <a:fld id="{E208C67C-4A79-4E4C-818C-FC07C15C4378}" type="datetimeFigureOut">
              <a:rPr lang="fr-FR" smtClean="0"/>
              <a:t>22/01/2024</a:t>
            </a:fld>
            <a:endParaRPr lang="fr-FR"/>
          </a:p>
        </p:txBody>
      </p:sp>
      <p:sp>
        <p:nvSpPr>
          <p:cNvPr id="6" name="Espace réservé du pied de page 5">
            <a:extLst>
              <a:ext uri="{FF2B5EF4-FFF2-40B4-BE49-F238E27FC236}">
                <a16:creationId xmlns:a16="http://schemas.microsoft.com/office/drawing/2014/main" id="{EA37ADAA-1A4E-4B4A-AB16-D05D2908432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54ABF1-A2DF-4855-AD82-021AB0129790}"/>
              </a:ext>
            </a:extLst>
          </p:cNvPr>
          <p:cNvSpPr>
            <a:spLocks noGrp="1"/>
          </p:cNvSpPr>
          <p:nvPr>
            <p:ph type="sldNum" sz="quarter" idx="12"/>
          </p:nvPr>
        </p:nvSpPr>
        <p:spPr/>
        <p:txBody>
          <a:bodyPr/>
          <a:lstStyle/>
          <a:p>
            <a:fld id="{CD3ACBE5-11EC-4014-99D5-28C448B55B80}" type="slidenum">
              <a:rPr lang="fr-FR" smtClean="0"/>
              <a:t>‹N°›</a:t>
            </a:fld>
            <a:endParaRPr lang="fr-FR"/>
          </a:p>
        </p:txBody>
      </p:sp>
    </p:spTree>
    <p:extLst>
      <p:ext uri="{BB962C8B-B14F-4D97-AF65-F5344CB8AC3E}">
        <p14:creationId xmlns:p14="http://schemas.microsoft.com/office/powerpoint/2010/main" val="115261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81494A-7F4A-4438-A969-9962201F05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2CAAD2D-44A2-4AB1-AB9B-DD0CC6982E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AE9A223-F339-49D8-B627-F3503A8F7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A40538C-58F5-4D44-A87E-3706674434E0}"/>
              </a:ext>
            </a:extLst>
          </p:cNvPr>
          <p:cNvSpPr>
            <a:spLocks noGrp="1"/>
          </p:cNvSpPr>
          <p:nvPr>
            <p:ph type="dt" sz="half" idx="10"/>
          </p:nvPr>
        </p:nvSpPr>
        <p:spPr/>
        <p:txBody>
          <a:bodyPr/>
          <a:lstStyle/>
          <a:p>
            <a:fld id="{E208C67C-4A79-4E4C-818C-FC07C15C4378}" type="datetimeFigureOut">
              <a:rPr lang="fr-FR" smtClean="0"/>
              <a:t>22/01/2024</a:t>
            </a:fld>
            <a:endParaRPr lang="fr-FR"/>
          </a:p>
        </p:txBody>
      </p:sp>
      <p:sp>
        <p:nvSpPr>
          <p:cNvPr id="6" name="Espace réservé du pied de page 5">
            <a:extLst>
              <a:ext uri="{FF2B5EF4-FFF2-40B4-BE49-F238E27FC236}">
                <a16:creationId xmlns:a16="http://schemas.microsoft.com/office/drawing/2014/main" id="{029ACA34-03F6-46FB-8EB2-0632867CFC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1A0C493-61C9-48DD-97EB-EF6D62BD04AB}"/>
              </a:ext>
            </a:extLst>
          </p:cNvPr>
          <p:cNvSpPr>
            <a:spLocks noGrp="1"/>
          </p:cNvSpPr>
          <p:nvPr>
            <p:ph type="sldNum" sz="quarter" idx="12"/>
          </p:nvPr>
        </p:nvSpPr>
        <p:spPr/>
        <p:txBody>
          <a:bodyPr/>
          <a:lstStyle/>
          <a:p>
            <a:fld id="{CD3ACBE5-11EC-4014-99D5-28C448B55B80}" type="slidenum">
              <a:rPr lang="fr-FR" smtClean="0"/>
              <a:t>‹N°›</a:t>
            </a:fld>
            <a:endParaRPr lang="fr-FR"/>
          </a:p>
        </p:txBody>
      </p:sp>
    </p:spTree>
    <p:extLst>
      <p:ext uri="{BB962C8B-B14F-4D97-AF65-F5344CB8AC3E}">
        <p14:creationId xmlns:p14="http://schemas.microsoft.com/office/powerpoint/2010/main" val="71528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1D30D01-7FAA-4FC6-8A75-2B9D47D81D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23004A9-2F67-413C-BF13-86B284D76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A08843-72D1-4813-ABA2-4FEDB8CFD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8C67C-4A79-4E4C-818C-FC07C15C4378}" type="datetimeFigureOut">
              <a:rPr lang="fr-FR" smtClean="0"/>
              <a:t>22/01/2024</a:t>
            </a:fld>
            <a:endParaRPr lang="fr-FR"/>
          </a:p>
        </p:txBody>
      </p:sp>
      <p:sp>
        <p:nvSpPr>
          <p:cNvPr id="5" name="Espace réservé du pied de page 4">
            <a:extLst>
              <a:ext uri="{FF2B5EF4-FFF2-40B4-BE49-F238E27FC236}">
                <a16:creationId xmlns:a16="http://schemas.microsoft.com/office/drawing/2014/main" id="{1CA5D8EA-3847-44DB-AFB2-AE37B66C2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AE5404B-BA55-4FF2-8186-AADE52C81A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ACBE5-11EC-4014-99D5-28C448B55B80}" type="slidenum">
              <a:rPr lang="fr-FR" smtClean="0"/>
              <a:t>‹N°›</a:t>
            </a:fld>
            <a:endParaRPr lang="fr-FR"/>
          </a:p>
        </p:txBody>
      </p:sp>
    </p:spTree>
    <p:extLst>
      <p:ext uri="{BB962C8B-B14F-4D97-AF65-F5344CB8AC3E}">
        <p14:creationId xmlns:p14="http://schemas.microsoft.com/office/powerpoint/2010/main" val="530795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C40E3-0A61-4E2D-AC81-9C487A176C8A}"/>
              </a:ext>
            </a:extLst>
          </p:cNvPr>
          <p:cNvSpPr>
            <a:spLocks noGrp="1"/>
          </p:cNvSpPr>
          <p:nvPr>
            <p:ph type="title"/>
          </p:nvPr>
        </p:nvSpPr>
        <p:spPr>
          <a:xfrm>
            <a:off x="213360" y="365124"/>
            <a:ext cx="11582400" cy="1325563"/>
          </a:xfrm>
        </p:spPr>
        <p:txBody>
          <a:bodyPr>
            <a:normAutofit fontScale="90000"/>
          </a:bodyPr>
          <a:lstStyle/>
          <a:p>
            <a:pPr algn="ctr"/>
            <a:br>
              <a:rPr lang="fr-FR" b="1" dirty="0">
                <a:solidFill>
                  <a:srgbClr val="FF0000"/>
                </a:solidFill>
                <a:cs typeface="Times New Roman" pitchFamily="18"/>
              </a:rPr>
            </a:br>
            <a:r>
              <a:rPr lang="fr-FR" b="1" dirty="0">
                <a:solidFill>
                  <a:srgbClr val="FF0000"/>
                </a:solidFill>
                <a:cs typeface="Times New Roman" pitchFamily="18"/>
              </a:rPr>
              <a:t>Science et Foi: pomme de discorde ou source d’inspiration?</a:t>
            </a:r>
            <a:br>
              <a:rPr lang="fr-FR" b="1" dirty="0">
                <a:solidFill>
                  <a:srgbClr val="FF0000"/>
                </a:solidFill>
                <a:cs typeface="Times New Roman" pitchFamily="18"/>
              </a:rPr>
            </a:br>
            <a:r>
              <a:rPr lang="fr-FR" b="1" dirty="0">
                <a:solidFill>
                  <a:srgbClr val="FF0000"/>
                </a:solidFill>
                <a:cs typeface="Times New Roman" pitchFamily="18"/>
              </a:rPr>
              <a:t> </a:t>
            </a:r>
            <a:r>
              <a:rPr lang="fr-FR" sz="2700" b="1" i="1" dirty="0">
                <a:solidFill>
                  <a:schemeClr val="accent1"/>
                </a:solidFill>
                <a:cs typeface="Times New Roman" pitchFamily="18"/>
              </a:rPr>
              <a:t>Thierry Magnin, 22 janvier 2024</a:t>
            </a:r>
            <a:br>
              <a:rPr lang="fr-FR" b="1" i="1" dirty="0">
                <a:solidFill>
                  <a:srgbClr val="FF0000"/>
                </a:solidFill>
                <a:cs typeface="Times New Roman" pitchFamily="18"/>
              </a:rPr>
            </a:br>
            <a:endParaRPr lang="fr-FR" dirty="0"/>
          </a:p>
        </p:txBody>
      </p:sp>
      <p:sp>
        <p:nvSpPr>
          <p:cNvPr id="3" name="Espace réservé du contenu 2">
            <a:extLst>
              <a:ext uri="{FF2B5EF4-FFF2-40B4-BE49-F238E27FC236}">
                <a16:creationId xmlns:a16="http://schemas.microsoft.com/office/drawing/2014/main" id="{F93A002E-8664-4563-ADCD-8A17D7D50B49}"/>
              </a:ext>
            </a:extLst>
          </p:cNvPr>
          <p:cNvSpPr>
            <a:spLocks noGrp="1"/>
          </p:cNvSpPr>
          <p:nvPr>
            <p:ph idx="1"/>
          </p:nvPr>
        </p:nvSpPr>
        <p:spPr>
          <a:xfrm>
            <a:off x="838200" y="2651760"/>
            <a:ext cx="10515600" cy="4206240"/>
          </a:xfrm>
        </p:spPr>
        <p:txBody>
          <a:bodyPr>
            <a:normAutofit fontScale="62500" lnSpcReduction="20000"/>
          </a:bodyPr>
          <a:lstStyle/>
          <a:p>
            <a:endParaRPr lang="fr-FR" dirty="0"/>
          </a:p>
          <a:p>
            <a:r>
              <a:rPr lang="fr-FR" sz="3800" dirty="0"/>
              <a:t>Des siècles de conflits.</a:t>
            </a:r>
          </a:p>
          <a:p>
            <a:pPr marL="0" indent="0">
              <a:buNone/>
            </a:pPr>
            <a:endParaRPr lang="fr-FR" sz="3800" dirty="0"/>
          </a:p>
          <a:p>
            <a:r>
              <a:rPr lang="fr-FR" sz="3800" dirty="0"/>
              <a:t>Les sciences du XXème et du XXIème siècles, confrontées à la complexité:  dépassement du scientisme du XIXème siècle. </a:t>
            </a:r>
          </a:p>
          <a:p>
            <a:r>
              <a:rPr lang="fr-FR" sz="3800" dirty="0"/>
              <a:t>Couplé aux progrès de l’exégèse, cela permet de: </a:t>
            </a:r>
            <a:r>
              <a:rPr lang="fr-FR" sz="3800" b="1" dirty="0">
                <a:solidFill>
                  <a:schemeClr val="accent1"/>
                </a:solidFill>
              </a:rPr>
              <a:t>nouvelles conditions pour poser la question d’un Dieu créateur devant la vision scientifique du monde.</a:t>
            </a:r>
          </a:p>
          <a:p>
            <a:pPr marL="0" indent="0">
              <a:buNone/>
            </a:pPr>
            <a:endParaRPr lang="fr-FR" sz="3800" b="1" dirty="0">
              <a:solidFill>
                <a:schemeClr val="accent1"/>
              </a:solidFill>
            </a:endParaRPr>
          </a:p>
          <a:p>
            <a:r>
              <a:rPr lang="fr-FR" sz="3800" b="1" i="1" dirty="0">
                <a:solidFill>
                  <a:srgbClr val="FF0000"/>
                </a:solidFill>
                <a:cs typeface="Times New Roman" pitchFamily="18"/>
              </a:rPr>
              <a:t>Comment articuler action de Dieu , action de la nature et action de l'homme aujourd’hui? </a:t>
            </a:r>
          </a:p>
          <a:p>
            <a:r>
              <a:rPr lang="fr-FR" sz="3800" b="1" i="1" dirty="0">
                <a:solidFill>
                  <a:srgbClr val="FF0000"/>
                </a:solidFill>
                <a:cs typeface="Times New Roman" pitchFamily="18"/>
              </a:rPr>
              <a:t>Quelles sources d’inspiration au service de l’humain?</a:t>
            </a:r>
            <a:endParaRPr lang="fr-FR" sz="3800" dirty="0"/>
          </a:p>
        </p:txBody>
      </p:sp>
      <p:pic>
        <p:nvPicPr>
          <p:cNvPr id="4" name="Image 3" descr="cid:image001.jpg@01D686A2.031378C0">
            <a:extLst>
              <a:ext uri="{FF2B5EF4-FFF2-40B4-BE49-F238E27FC236}">
                <a16:creationId xmlns:a16="http://schemas.microsoft.com/office/drawing/2014/main" id="{6D38586A-9DBC-4FD8-95C7-E01D6A4846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27907"/>
            <a:ext cx="1036320" cy="1623854"/>
          </a:xfrm>
          <a:prstGeom prst="rect">
            <a:avLst/>
          </a:prstGeom>
          <a:noFill/>
          <a:ln>
            <a:noFill/>
          </a:ln>
        </p:spPr>
      </p:pic>
    </p:spTree>
    <p:extLst>
      <p:ext uri="{BB962C8B-B14F-4D97-AF65-F5344CB8AC3E}">
        <p14:creationId xmlns:p14="http://schemas.microsoft.com/office/powerpoint/2010/main" val="148342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35AD9-4F72-E6E4-14FE-1584A47DA966}"/>
              </a:ext>
            </a:extLst>
          </p:cNvPr>
          <p:cNvSpPr>
            <a:spLocks noGrp="1"/>
          </p:cNvSpPr>
          <p:nvPr>
            <p:ph type="title"/>
          </p:nvPr>
        </p:nvSpPr>
        <p:spPr>
          <a:xfrm>
            <a:off x="2152650" y="947059"/>
            <a:ext cx="7886700" cy="489857"/>
          </a:xfrm>
        </p:spPr>
        <p:txBody>
          <a:bodyPr>
            <a:normAutofit fontScale="90000"/>
          </a:bodyPr>
          <a:lstStyle/>
          <a:p>
            <a:pPr algn="ctr"/>
            <a:r>
              <a:rPr lang="fr-FR" sz="3000" b="1" dirty="0">
                <a:latin typeface="+mn-lt"/>
              </a:rPr>
              <a:t>Le modèle christologique du Monde de Teilhard</a:t>
            </a:r>
            <a:endParaRPr lang="fr-FR" b="1" dirty="0">
              <a:latin typeface="+mn-lt"/>
            </a:endParaRPr>
          </a:p>
        </p:txBody>
      </p:sp>
      <p:pic>
        <p:nvPicPr>
          <p:cNvPr id="5" name="Espace réservé du contenu 4">
            <a:extLst>
              <a:ext uri="{FF2B5EF4-FFF2-40B4-BE49-F238E27FC236}">
                <a16:creationId xmlns:a16="http://schemas.microsoft.com/office/drawing/2014/main" id="{2EC12CE5-500D-3763-5AEB-2F462D4DC1B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61066" y="1465889"/>
            <a:ext cx="3314043" cy="4534863"/>
          </a:xfrm>
        </p:spPr>
      </p:pic>
    </p:spTree>
    <p:extLst>
      <p:ext uri="{BB962C8B-B14F-4D97-AF65-F5344CB8AC3E}">
        <p14:creationId xmlns:p14="http://schemas.microsoft.com/office/powerpoint/2010/main" val="462254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ce réservé du contenu 2"/>
          <p:cNvSpPr>
            <a:spLocks noGrp="1"/>
          </p:cNvSpPr>
          <p:nvPr>
            <p:ph idx="1"/>
          </p:nvPr>
        </p:nvSpPr>
        <p:spPr>
          <a:xfrm>
            <a:off x="511627" y="1253331"/>
            <a:ext cx="9514115" cy="4951526"/>
          </a:xfrm>
        </p:spPr>
        <p:txBody>
          <a:bodyPr>
            <a:normAutofit/>
          </a:bodyPr>
          <a:lstStyle/>
          <a:p>
            <a:pPr marL="0" indent="0" algn="just">
              <a:buNone/>
            </a:pPr>
            <a:r>
              <a:rPr lang="fr-FR" dirty="0"/>
              <a:t>	</a:t>
            </a:r>
            <a:r>
              <a:rPr lang="fr-FR" b="1" dirty="0"/>
              <a:t>L’évolution est la dynamique même de la matière qui trouve son expression la plus manifeste dans le développement de la vie. C’est là que s’opère la jonction avec l’esprit (pneuma, </a:t>
            </a:r>
            <a:r>
              <a:rPr lang="fr-FR" b="1" dirty="0" err="1"/>
              <a:t>spiritus</a:t>
            </a:r>
            <a:r>
              <a:rPr lang="fr-FR" b="1" dirty="0"/>
              <a:t>, souffle), l’idée d’évolution biologique s’identifiant à la spiritualisation graduelle du monde.</a:t>
            </a:r>
          </a:p>
          <a:p>
            <a:endParaRPr lang="fr-FR" dirty="0"/>
          </a:p>
          <a:p>
            <a:pPr algn="ctr"/>
            <a:r>
              <a:rPr lang="fr-FR" dirty="0"/>
              <a:t>	</a:t>
            </a:r>
            <a:r>
              <a:rPr lang="fr-FR" dirty="0">
                <a:solidFill>
                  <a:srgbClr val="FF0000"/>
                </a:solidFill>
              </a:rPr>
              <a:t>DE ALPHA A OMEGA ET RETRO-ACTION</a:t>
            </a:r>
          </a:p>
          <a:p>
            <a:pPr algn="ctr"/>
            <a:r>
              <a:rPr lang="fr-FR" dirty="0"/>
              <a:t>COSMOGENESE- BIOGENESE-NOOGENESE-</a:t>
            </a:r>
          </a:p>
          <a:p>
            <a:pPr algn="ctr"/>
            <a:r>
              <a:rPr lang="fr-FR" dirty="0"/>
              <a:t>CHRISTOGENESE </a:t>
            </a:r>
          </a:p>
        </p:txBody>
      </p:sp>
      <p:sp>
        <p:nvSpPr>
          <p:cNvPr id="3" name="Titre 1">
            <a:extLst>
              <a:ext uri="{FF2B5EF4-FFF2-40B4-BE49-F238E27FC236}">
                <a16:creationId xmlns:a16="http://schemas.microsoft.com/office/drawing/2014/main" id="{9B71F3FE-6C56-9D3D-6280-50C46EBB6D51}"/>
              </a:ext>
            </a:extLst>
          </p:cNvPr>
          <p:cNvSpPr txBox="1">
            <a:spLocks/>
          </p:cNvSpPr>
          <p:nvPr/>
        </p:nvSpPr>
        <p:spPr>
          <a:xfrm>
            <a:off x="-7388" y="0"/>
            <a:ext cx="12199385" cy="926113"/>
          </a:xfrm>
          <a:prstGeom prst="rect">
            <a:avLst/>
          </a:prstGeom>
          <a:solidFill>
            <a:srgbClr val="6E0068"/>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FFFFFF"/>
                </a:solidFill>
              </a:rPr>
              <a:t>Pour Teilhard de Chardin: Création par Evolution</a:t>
            </a:r>
            <a:endParaRPr lang="en-US" b="1" dirty="0">
              <a:solidFill>
                <a:srgbClr val="FFFFFF"/>
              </a:solidFill>
            </a:endParaRPr>
          </a:p>
        </p:txBody>
      </p:sp>
    </p:spTree>
    <p:extLst>
      <p:ext uri="{BB962C8B-B14F-4D97-AF65-F5344CB8AC3E}">
        <p14:creationId xmlns:p14="http://schemas.microsoft.com/office/powerpoint/2010/main" val="415862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89858" y="1656672"/>
            <a:ext cx="9617302" cy="4711472"/>
          </a:xfrm>
        </p:spPr>
        <p:txBody>
          <a:bodyPr/>
          <a:lstStyle/>
          <a:p>
            <a:pPr marL="0" indent="6350" algn="just"/>
            <a:r>
              <a:rPr lang="fr-FR" altLang="fr-FR" sz="2600" b="1" i="1" dirty="0"/>
              <a:t>Là où c’est Dieu qui opère, il nous est toujours possible (en restant sur un certain niveau) de n’apercevoir que l’œuvre de la nature. …La cause première ne se mêle pas aux effets : elle agit sur les natures individuelles et sur le mouvement de l’ensemble. Dieu a proprement parlé ne fait pas : Il fait que se fassent les Choses (X, 38).</a:t>
            </a:r>
          </a:p>
          <a:p>
            <a:pPr marL="0" indent="6350" algn="just"/>
            <a:r>
              <a:rPr lang="fr-FR" altLang="fr-FR" i="1" dirty="0"/>
              <a:t> Il est clair qu’un même effet n’est pas attribué à sa cause naturelle et à Dieu, comme si une partie était de Dieu et l’autre de la cause (naturelle). Il est tout entier de l’un et de l’autre, mais suivant des modalités diverses, tout comme un même effet ressortit tout entier à l’instrument et tout entier à la cause principale </a:t>
            </a:r>
            <a:r>
              <a:rPr lang="fr-FR" altLang="fr-FR" dirty="0"/>
              <a:t>(Thomas d’Aquin, Summa contra Gentes, III, 70, 8)</a:t>
            </a:r>
          </a:p>
          <a:p>
            <a:pPr marL="0" indent="6350" algn="just"/>
            <a:endParaRPr lang="fr-FR" altLang="fr-FR" sz="2600" b="1" i="1" dirty="0"/>
          </a:p>
        </p:txBody>
      </p:sp>
      <p:sp>
        <p:nvSpPr>
          <p:cNvPr id="2" name="Titre 1">
            <a:extLst>
              <a:ext uri="{FF2B5EF4-FFF2-40B4-BE49-F238E27FC236}">
                <a16:creationId xmlns:a16="http://schemas.microsoft.com/office/drawing/2014/main" id="{BE1628F8-BA20-3850-5826-CC3D6ECC3D97}"/>
              </a:ext>
            </a:extLst>
          </p:cNvPr>
          <p:cNvSpPr txBox="1">
            <a:spLocks/>
          </p:cNvSpPr>
          <p:nvPr/>
        </p:nvSpPr>
        <p:spPr>
          <a:xfrm>
            <a:off x="-7388" y="0"/>
            <a:ext cx="12199385" cy="1442720"/>
          </a:xfrm>
          <a:prstGeom prst="rect">
            <a:avLst/>
          </a:prstGeom>
          <a:solidFill>
            <a:srgbClr val="6E0068"/>
          </a:solidFill>
        </p:spPr>
        <p:txBody>
          <a:bodyPr vert="horz" lIns="91440" tIns="45720" rIns="91440" bIns="45720" rtlCol="0" anchor="ctr" anchorCtr="1">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700" dirty="0">
                <a:solidFill>
                  <a:schemeClr val="bg1"/>
                </a:solidFill>
              </a:rPr>
              <a:t>Dieu créateur, comment? Action de Dieu, action de la nature, action de l’homme</a:t>
            </a:r>
          </a:p>
          <a:p>
            <a:pPr algn="ctr"/>
            <a:r>
              <a:rPr lang="fr-FR" b="1" dirty="0">
                <a:solidFill>
                  <a:srgbClr val="FFFFFF"/>
                </a:solidFill>
              </a:rPr>
              <a:t>Causes naturelles et Cause première</a:t>
            </a:r>
            <a:endParaRPr lang="en-US" b="1" dirty="0">
              <a:solidFill>
                <a:srgbClr val="FFFFFF"/>
              </a:solidFill>
            </a:endParaRPr>
          </a:p>
        </p:txBody>
      </p:sp>
    </p:spTree>
    <p:extLst>
      <p:ext uri="{BB962C8B-B14F-4D97-AF65-F5344CB8AC3E}">
        <p14:creationId xmlns:p14="http://schemas.microsoft.com/office/powerpoint/2010/main" val="1234090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5AEEC7D2-50B2-4BC6-BF78-85D91C91FF66}"/>
              </a:ext>
            </a:extLst>
          </p:cNvPr>
          <p:cNvSpPr>
            <a:spLocks noGrp="1" noChangeArrowheads="1"/>
          </p:cNvSpPr>
          <p:nvPr>
            <p:ph type="title"/>
          </p:nvPr>
        </p:nvSpPr>
        <p:spPr/>
        <p:txBody>
          <a:bodyPr/>
          <a:lstStyle/>
          <a:p>
            <a:r>
              <a:rPr lang="fr-FR" altLang="fr-FR"/>
              <a:t>CREATION-EVOLUTION</a:t>
            </a:r>
          </a:p>
        </p:txBody>
      </p:sp>
      <p:sp>
        <p:nvSpPr>
          <p:cNvPr id="17411" name="Espace réservé du contenu 2">
            <a:extLst>
              <a:ext uri="{FF2B5EF4-FFF2-40B4-BE49-F238E27FC236}">
                <a16:creationId xmlns:a16="http://schemas.microsoft.com/office/drawing/2014/main" id="{1259970E-2B4E-4186-B4FE-5CD8A914A89A}"/>
              </a:ext>
            </a:extLst>
          </p:cNvPr>
          <p:cNvSpPr>
            <a:spLocks noGrp="1" noChangeArrowheads="1"/>
          </p:cNvSpPr>
          <p:nvPr>
            <p:ph idx="1"/>
          </p:nvPr>
        </p:nvSpPr>
        <p:spPr/>
        <p:txBody>
          <a:bodyPr>
            <a:normAutofit/>
          </a:bodyPr>
          <a:lstStyle/>
          <a:p>
            <a:pPr algn="just">
              <a:buFont typeface="Wingdings" panose="05000000000000000000" pitchFamily="2" charset="2"/>
              <a:buNone/>
            </a:pPr>
            <a:r>
              <a:rPr lang="fr-FR" altLang="fr-FR" b="1" i="1" dirty="0"/>
              <a:t>La notion de création</a:t>
            </a:r>
            <a:r>
              <a:rPr lang="fr-FR" altLang="fr-FR" b="1" dirty="0"/>
              <a:t> dans la Bible affirme que « tout ce qui est » existe parce que Dieu le fait être. Il y a donc une « action de Dieu » (</a:t>
            </a:r>
            <a:r>
              <a:rPr lang="fr-FR" altLang="fr-FR" b="1" dirty="0" err="1">
                <a:solidFill>
                  <a:srgbClr val="FF0000"/>
                </a:solidFill>
              </a:rPr>
              <a:t>Ac</a:t>
            </a:r>
            <a:r>
              <a:rPr lang="fr-FR" altLang="fr-FR" b="1" dirty="0">
                <a:solidFill>
                  <a:srgbClr val="FF0000"/>
                </a:solidFill>
              </a:rPr>
              <a:t> 17, 28 : « En Dieu nous avons la vie, le mouvement et l’être </a:t>
            </a:r>
            <a:r>
              <a:rPr lang="fr-FR" altLang="fr-FR" b="1" dirty="0"/>
              <a:t>»). </a:t>
            </a:r>
          </a:p>
          <a:p>
            <a:pPr algn="just">
              <a:buFont typeface="Wingdings" panose="05000000000000000000" pitchFamily="2" charset="2"/>
              <a:buNone/>
            </a:pPr>
            <a:r>
              <a:rPr lang="fr-FR" altLang="fr-FR" b="1" i="1" dirty="0"/>
              <a:t>La théorie de l’évolution</a:t>
            </a:r>
            <a:r>
              <a:rPr lang="fr-FR" altLang="fr-FR" b="1" dirty="0"/>
              <a:t> repose sur le principe que tout ce qui est apparu dans le cours de l’histoire de la vie est le fruit de transformations de l’énergie et de la matière.</a:t>
            </a:r>
          </a:p>
          <a:p>
            <a:pPr algn="just">
              <a:buFont typeface="Wingdings" panose="05000000000000000000" pitchFamily="2" charset="2"/>
              <a:buNone/>
            </a:pPr>
            <a:r>
              <a:rPr lang="fr-FR" altLang="fr-FR" b="1" dirty="0"/>
              <a:t>   </a:t>
            </a:r>
            <a:r>
              <a:rPr lang="fr-FR" altLang="fr-FR" b="1" i="1" dirty="0">
                <a:solidFill>
                  <a:srgbClr val="FF0000"/>
                </a:solidFill>
              </a:rPr>
              <a:t>La question est donc : comment articuler ces deux actions ? Comment « lire la création dans l’évolution » ?</a:t>
            </a:r>
            <a:r>
              <a:rPr lang="fr-FR" altLang="fr-FR" b="1" i="1" dirty="0"/>
              <a:t> C’est là que Thomas d’Aquin puis Teilhard de Chardin peuvent nous aider.</a:t>
            </a:r>
          </a:p>
          <a:p>
            <a:endParaRPr lang="fr-FR" alt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a:extLst>
              <a:ext uri="{FF2B5EF4-FFF2-40B4-BE49-F238E27FC236}">
                <a16:creationId xmlns:a16="http://schemas.microsoft.com/office/drawing/2014/main" id="{4F7A40BC-0324-4D4A-BDE1-9E59E5055F19}"/>
              </a:ext>
            </a:extLst>
          </p:cNvPr>
          <p:cNvSpPr>
            <a:spLocks noGrp="1" noChangeArrowheads="1"/>
          </p:cNvSpPr>
          <p:nvPr>
            <p:ph type="title"/>
          </p:nvPr>
        </p:nvSpPr>
        <p:spPr>
          <a:xfrm>
            <a:off x="819838" y="1005205"/>
            <a:ext cx="10515600" cy="1325563"/>
          </a:xfrm>
        </p:spPr>
        <p:txBody>
          <a:bodyPr>
            <a:normAutofit fontScale="90000"/>
          </a:bodyPr>
          <a:lstStyle/>
          <a:p>
            <a:pPr algn="ctr"/>
            <a:r>
              <a:rPr lang="fr-FR" altLang="fr-FR" sz="3600" b="1" dirty="0">
                <a:solidFill>
                  <a:srgbClr val="FF0000"/>
                </a:solidFill>
              </a:rPr>
              <a:t>Le Dieu créateur de la Bible est plus qu’un Cause Première</a:t>
            </a:r>
            <a:br>
              <a:rPr lang="fr-FR" altLang="fr-FR" dirty="0"/>
            </a:br>
            <a:endParaRPr lang="fr-FR" altLang="fr-FR" dirty="0"/>
          </a:p>
        </p:txBody>
      </p:sp>
      <p:sp>
        <p:nvSpPr>
          <p:cNvPr id="21507" name="Espace réservé du contenu 2">
            <a:extLst>
              <a:ext uri="{FF2B5EF4-FFF2-40B4-BE49-F238E27FC236}">
                <a16:creationId xmlns:a16="http://schemas.microsoft.com/office/drawing/2014/main" id="{C1318E04-5A83-424D-92C3-06F1C5CA2394}"/>
              </a:ext>
            </a:extLst>
          </p:cNvPr>
          <p:cNvSpPr>
            <a:spLocks noGrp="1" noChangeArrowheads="1"/>
          </p:cNvSpPr>
          <p:nvPr>
            <p:ph idx="1"/>
          </p:nvPr>
        </p:nvSpPr>
        <p:spPr>
          <a:xfrm>
            <a:off x="411480" y="1825624"/>
            <a:ext cx="10942320" cy="4819015"/>
          </a:xfrm>
        </p:spPr>
        <p:txBody>
          <a:bodyPr>
            <a:normAutofit fontScale="92500" lnSpcReduction="10000"/>
          </a:bodyPr>
          <a:lstStyle/>
          <a:p>
            <a:r>
              <a:rPr lang="fr-FR" altLang="fr-FR" dirty="0"/>
              <a:t>Dans la vision chrétienne, Dieu crée par sa Parole. Il crée un monde inachevé, Il crée l’humain, homme et femme, à son image et Il accomplit le salut de toute création en rendant l’homme </a:t>
            </a:r>
            <a:r>
              <a:rPr lang="fr-FR" altLang="fr-FR" dirty="0" err="1"/>
              <a:t>co</a:t>
            </a:r>
            <a:r>
              <a:rPr lang="fr-FR" altLang="fr-FR" dirty="0"/>
              <a:t>-créateur.</a:t>
            </a:r>
          </a:p>
          <a:p>
            <a:r>
              <a:rPr lang="fr-FR" altLang="fr-FR" dirty="0"/>
              <a:t>Il ne cause pas les choses, </a:t>
            </a:r>
            <a:r>
              <a:rPr lang="fr-FR" altLang="fr-FR" b="1" dirty="0">
                <a:solidFill>
                  <a:srgbClr val="FF0000"/>
                </a:solidFill>
              </a:rPr>
              <a:t>il les crée</a:t>
            </a:r>
            <a:r>
              <a:rPr lang="fr-FR" altLang="fr-FR" dirty="0"/>
              <a:t>, </a:t>
            </a:r>
            <a:r>
              <a:rPr lang="fr-FR" altLang="fr-FR" b="1" dirty="0">
                <a:solidFill>
                  <a:srgbClr val="FF0000"/>
                </a:solidFill>
              </a:rPr>
              <a:t>les provoque à devenir.</a:t>
            </a:r>
            <a:r>
              <a:rPr lang="fr-FR" altLang="fr-FR" dirty="0"/>
              <a:t> Il y a infiniment plus dans la notion de création que dans celle de cause. C’est bien de Dieu que le monde tient son être et son principe, mais « ses décisions internes » lui sont aussi laissées et confiées par Dieu. </a:t>
            </a:r>
          </a:p>
          <a:p>
            <a:r>
              <a:rPr lang="fr-FR" altLang="fr-FR" dirty="0"/>
              <a:t>C’est ce à quoi on reconnaît </a:t>
            </a:r>
            <a:r>
              <a:rPr lang="fr-FR" altLang="fr-FR" b="1" dirty="0">
                <a:solidFill>
                  <a:srgbClr val="FF0000"/>
                </a:solidFill>
              </a:rPr>
              <a:t>un créateur et non un fabricant. Autonomie des créatures dans leur lien d’alliance au Créateur. </a:t>
            </a:r>
          </a:p>
          <a:p>
            <a:r>
              <a:rPr lang="fr-FR" altLang="fr-FR" b="1" dirty="0">
                <a:solidFill>
                  <a:srgbClr val="FF0000"/>
                </a:solidFill>
              </a:rPr>
              <a:t>Dieu créateur du dedans (le Verbe et le Christ cosmique). L’homme </a:t>
            </a:r>
            <a:r>
              <a:rPr lang="fr-FR" altLang="fr-FR" b="1" dirty="0" err="1">
                <a:solidFill>
                  <a:srgbClr val="FF0000"/>
                </a:solidFill>
              </a:rPr>
              <a:t>co</a:t>
            </a:r>
            <a:r>
              <a:rPr lang="fr-FR" altLang="fr-FR" b="1" dirty="0">
                <a:solidFill>
                  <a:srgbClr val="FF0000"/>
                </a:solidFill>
              </a:rPr>
              <a:t>-créateur. </a:t>
            </a:r>
          </a:p>
          <a:p>
            <a:r>
              <a:rPr lang="fr-FR" altLang="fr-FR" b="1" dirty="0"/>
              <a:t>Création et salut</a:t>
            </a:r>
          </a:p>
          <a:p>
            <a:endParaRPr lang="fr-FR" altLang="fr-FR" dirty="0"/>
          </a:p>
          <a:p>
            <a:endParaRPr lang="fr-FR" altLang="fr-FR" dirty="0"/>
          </a:p>
        </p:txBody>
      </p:sp>
      <p:sp>
        <p:nvSpPr>
          <p:cNvPr id="3" name="Titre 1">
            <a:extLst>
              <a:ext uri="{FF2B5EF4-FFF2-40B4-BE49-F238E27FC236}">
                <a16:creationId xmlns:a16="http://schemas.microsoft.com/office/drawing/2014/main" id="{7DF59831-C936-CDDE-A2B5-5BA3976BBB5C}"/>
              </a:ext>
            </a:extLst>
          </p:cNvPr>
          <p:cNvSpPr txBox="1">
            <a:spLocks/>
          </p:cNvSpPr>
          <p:nvPr/>
        </p:nvSpPr>
        <p:spPr>
          <a:xfrm>
            <a:off x="0" y="-36707"/>
            <a:ext cx="12199385" cy="926113"/>
          </a:xfrm>
          <a:prstGeom prst="rect">
            <a:avLst/>
          </a:prstGeom>
          <a:solidFill>
            <a:srgbClr val="6E0068"/>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FFFFFF"/>
                </a:solidFill>
              </a:rPr>
              <a:t>Dieu créateur comment? </a:t>
            </a:r>
            <a:endParaRPr lang="en-US" b="1"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1C225A-8AD2-475B-AA45-E7B6214C4558}"/>
              </a:ext>
            </a:extLst>
          </p:cNvPr>
          <p:cNvSpPr>
            <a:spLocks noGrp="1"/>
          </p:cNvSpPr>
          <p:nvPr>
            <p:ph type="title"/>
          </p:nvPr>
        </p:nvSpPr>
        <p:spPr>
          <a:xfrm>
            <a:off x="483870" y="1543367"/>
            <a:ext cx="10515600" cy="1325563"/>
          </a:xfrm>
        </p:spPr>
        <p:txBody>
          <a:bodyPr>
            <a:normAutofit/>
          </a:bodyPr>
          <a:lstStyle/>
          <a:p>
            <a:pPr algn="ctr"/>
            <a:r>
              <a:rPr lang="fr-FR" dirty="0"/>
              <a:t>Jean-Paul II                                                                                 </a:t>
            </a:r>
            <a:r>
              <a:rPr lang="fr-FR" sz="3200" dirty="0" err="1"/>
              <a:t>Osservatore</a:t>
            </a:r>
            <a:r>
              <a:rPr lang="fr-FR" sz="3200" dirty="0"/>
              <a:t> Romano du 27 avril 1985</a:t>
            </a:r>
          </a:p>
        </p:txBody>
      </p:sp>
      <p:sp>
        <p:nvSpPr>
          <p:cNvPr id="3" name="Espace réservé du contenu 2">
            <a:extLst>
              <a:ext uri="{FF2B5EF4-FFF2-40B4-BE49-F238E27FC236}">
                <a16:creationId xmlns:a16="http://schemas.microsoft.com/office/drawing/2014/main" id="{F8A63DFA-E681-4FF9-A8D1-6E80D26444EB}"/>
              </a:ext>
            </a:extLst>
          </p:cNvPr>
          <p:cNvSpPr>
            <a:spLocks noGrp="1"/>
          </p:cNvSpPr>
          <p:nvPr>
            <p:ph idx="1"/>
          </p:nvPr>
        </p:nvSpPr>
        <p:spPr>
          <a:xfrm>
            <a:off x="0" y="2868929"/>
            <a:ext cx="11189970" cy="3626463"/>
          </a:xfrm>
        </p:spPr>
        <p:txBody>
          <a:bodyPr>
            <a:normAutofit fontScale="92500" lnSpcReduction="20000"/>
          </a:bodyPr>
          <a:lstStyle/>
          <a:p>
            <a:r>
              <a:rPr lang="fr-FR" sz="3200" i="1" dirty="0"/>
              <a:t>Une foi en la création correctement comprise et un enseignement de l’évolution correctement entendu ne créent pas d’obstacles. L’évolution présuppose la création, et la création se place même à la lumière de l’évolution comme un évènement qui s’étend dans le temps, comme une ‘création’ continuelle</a:t>
            </a:r>
            <a:r>
              <a:rPr lang="fr-FR" sz="3200" dirty="0"/>
              <a:t> »</a:t>
            </a:r>
          </a:p>
          <a:p>
            <a:endParaRPr lang="fr-FR" sz="3200" dirty="0"/>
          </a:p>
          <a:p>
            <a:r>
              <a:rPr lang="fr-FR" altLang="fr-FR" sz="3200" dirty="0"/>
              <a:t>La foi et la raison sont comme les deux ailes qui permettent à l’esprit humain de s’élever vers la contemplation de la vérité  (Foi et Raison, Centurion, 1998, p.5)</a:t>
            </a:r>
          </a:p>
          <a:p>
            <a:endParaRPr lang="fr-FR" sz="3200" dirty="0"/>
          </a:p>
        </p:txBody>
      </p:sp>
      <p:sp>
        <p:nvSpPr>
          <p:cNvPr id="5" name="Titre 1">
            <a:extLst>
              <a:ext uri="{FF2B5EF4-FFF2-40B4-BE49-F238E27FC236}">
                <a16:creationId xmlns:a16="http://schemas.microsoft.com/office/drawing/2014/main" id="{ADC7E6CF-F649-3C54-41D8-045C75CAFF29}"/>
              </a:ext>
            </a:extLst>
          </p:cNvPr>
          <p:cNvSpPr txBox="1">
            <a:spLocks/>
          </p:cNvSpPr>
          <p:nvPr/>
        </p:nvSpPr>
        <p:spPr>
          <a:xfrm>
            <a:off x="0" y="-36707"/>
            <a:ext cx="12199385" cy="926113"/>
          </a:xfrm>
          <a:prstGeom prst="rect">
            <a:avLst/>
          </a:prstGeom>
          <a:solidFill>
            <a:srgbClr val="6E0068"/>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FFFFFF"/>
                </a:solidFill>
              </a:rPr>
              <a:t>Evolution et création: une contradiction? </a:t>
            </a:r>
            <a:endParaRPr lang="en-US" b="1" dirty="0">
              <a:solidFill>
                <a:srgbClr val="FFFFFF"/>
              </a:solidFill>
            </a:endParaRPr>
          </a:p>
        </p:txBody>
      </p:sp>
    </p:spTree>
    <p:extLst>
      <p:ext uri="{BB962C8B-B14F-4D97-AF65-F5344CB8AC3E}">
        <p14:creationId xmlns:p14="http://schemas.microsoft.com/office/powerpoint/2010/main" val="151080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TEILHARD</a:t>
            </a:r>
          </a:p>
        </p:txBody>
      </p:sp>
      <p:sp>
        <p:nvSpPr>
          <p:cNvPr id="3" name="Espace réservé du contenu 2"/>
          <p:cNvSpPr>
            <a:spLocks noGrp="1"/>
          </p:cNvSpPr>
          <p:nvPr>
            <p:ph idx="1"/>
          </p:nvPr>
        </p:nvSpPr>
        <p:spPr/>
        <p:txBody>
          <a:bodyPr>
            <a:normAutofit fontScale="92500"/>
          </a:bodyPr>
          <a:lstStyle/>
          <a:p>
            <a:r>
              <a:rPr lang="fr-FR" b="1" i="1" dirty="0">
                <a:solidFill>
                  <a:schemeClr val="accent3">
                    <a:lumMod val="50000"/>
                  </a:schemeClr>
                </a:solidFill>
              </a:rPr>
              <a:t>Je crois que l’Univers est une Evolution, je crois que l’Evolution va vers l’Esprit, je crois que l’Esprit (dans l’homme) s’achève en du Personnel, je crois que le Personnel suprême est le Christ universel</a:t>
            </a:r>
            <a:r>
              <a:rPr lang="fr-FR" b="1" dirty="0">
                <a:solidFill>
                  <a:schemeClr val="accent3">
                    <a:lumMod val="50000"/>
                  </a:schemeClr>
                </a:solidFill>
              </a:rPr>
              <a:t>.</a:t>
            </a:r>
          </a:p>
          <a:p>
            <a:pPr algn="ctr">
              <a:buNone/>
            </a:pPr>
            <a:r>
              <a:rPr lang="fr-FR" dirty="0"/>
              <a:t>Comment je crois, T VI, poche Collection Sagesse, p 117.</a:t>
            </a:r>
          </a:p>
          <a:p>
            <a:pPr algn="ctr">
              <a:buNone/>
            </a:pPr>
            <a:endParaRPr lang="fr-FR" dirty="0"/>
          </a:p>
          <a:p>
            <a:pPr algn="ctr">
              <a:buNone/>
            </a:pPr>
            <a:r>
              <a:rPr lang="fr-FR" b="1" dirty="0">
                <a:solidFill>
                  <a:schemeClr val="tx2"/>
                </a:solidFill>
              </a:rPr>
              <a:t>L’aboutissement de la marche de l’univers se trouve dans la plénitude de Dieu, qui a été atteinte par le Christ ressuscité, axe de la maturation universelle </a:t>
            </a:r>
            <a:r>
              <a:rPr lang="fr-FR" i="1" dirty="0">
                <a:solidFill>
                  <a:schemeClr val="tx2"/>
                </a:solidFill>
              </a:rPr>
              <a:t>Pape François, </a:t>
            </a:r>
            <a:r>
              <a:rPr lang="fr-FR" i="1" dirty="0" err="1">
                <a:solidFill>
                  <a:schemeClr val="tx2"/>
                </a:solidFill>
              </a:rPr>
              <a:t>Laudato</a:t>
            </a:r>
            <a:r>
              <a:rPr lang="fr-FR" i="1" dirty="0">
                <a:solidFill>
                  <a:schemeClr val="tx2"/>
                </a:solidFill>
              </a:rPr>
              <a:t> Si, 83: Christ universel/cosmique </a:t>
            </a:r>
          </a:p>
          <a:p>
            <a:pPr algn="ctr">
              <a:buNone/>
            </a:pPr>
            <a:r>
              <a:rPr lang="fr-FR" dirty="0"/>
              <a:t>Teilhard- tradition de la christologie cosmique de St Paul et St Jean, des Pères grecs, de St Bonaventure, </a:t>
            </a:r>
            <a:r>
              <a:rPr lang="fr-FR" dirty="0" err="1"/>
              <a:t>Moltmann</a:t>
            </a:r>
            <a:r>
              <a:rPr lang="fr-FR"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CFFB89-38BC-4E12-B696-E189A72F647A}"/>
              </a:ext>
            </a:extLst>
          </p:cNvPr>
          <p:cNvSpPr>
            <a:spLocks noGrp="1"/>
          </p:cNvSpPr>
          <p:nvPr>
            <p:ph type="title"/>
          </p:nvPr>
        </p:nvSpPr>
        <p:spPr/>
        <p:txBody>
          <a:bodyPr>
            <a:normAutofit fontScale="90000"/>
          </a:bodyPr>
          <a:lstStyle/>
          <a:p>
            <a:pPr algn="ctr"/>
            <a:br>
              <a:rPr lang="fr-FR" dirty="0"/>
            </a:br>
            <a:r>
              <a:rPr lang="fr-FR" sz="3000" b="1" dirty="0"/>
              <a:t>Extraits de l’étude </a:t>
            </a:r>
            <a:r>
              <a:rPr lang="fr-FR" sz="3000" b="1" i="1" dirty="0"/>
              <a:t>Les singularités de l’espèce humaine</a:t>
            </a:r>
            <a:r>
              <a:rPr lang="fr-FR" sz="3000" b="1" dirty="0"/>
              <a:t>, datée de mars 1954.</a:t>
            </a:r>
            <a:br>
              <a:rPr lang="fr-FR" sz="3000" b="1" dirty="0"/>
            </a:br>
            <a:r>
              <a:rPr lang="fr-FR" sz="1500" dirty="0"/>
              <a:t>Teilhard, </a:t>
            </a:r>
            <a:r>
              <a:rPr lang="fr-CA" sz="1500" b="1" dirty="0"/>
              <a:t>TII des OC, p343-346</a:t>
            </a:r>
            <a:br>
              <a:rPr lang="fr-FR" dirty="0"/>
            </a:br>
            <a:endParaRPr lang="fr-FR" dirty="0"/>
          </a:p>
        </p:txBody>
      </p:sp>
      <p:sp>
        <p:nvSpPr>
          <p:cNvPr id="3" name="Espace réservé du contenu 2">
            <a:extLst>
              <a:ext uri="{FF2B5EF4-FFF2-40B4-BE49-F238E27FC236}">
                <a16:creationId xmlns:a16="http://schemas.microsoft.com/office/drawing/2014/main" id="{6AE8ED01-6C16-425E-835D-FEC1187C4B1C}"/>
              </a:ext>
            </a:extLst>
          </p:cNvPr>
          <p:cNvSpPr>
            <a:spLocks noGrp="1"/>
          </p:cNvSpPr>
          <p:nvPr>
            <p:ph idx="1"/>
          </p:nvPr>
        </p:nvSpPr>
        <p:spPr/>
        <p:txBody>
          <a:bodyPr>
            <a:normAutofit fontScale="92500" lnSpcReduction="10000"/>
          </a:bodyPr>
          <a:lstStyle/>
          <a:p>
            <a:r>
              <a:rPr lang="fr-FR" b="1" i="1" dirty="0"/>
              <a:t>Jusqu’à ce que l’Homme apparût sur Terre, un équilibre souple et mouvant se maintenait stablement entre Litho- et Biosphères…</a:t>
            </a:r>
          </a:p>
          <a:p>
            <a:r>
              <a:rPr lang="fr-FR" b="1" i="1" dirty="0"/>
              <a:t>jusqu’à ce que se produisît la crise biologique de l’Hominisation.</a:t>
            </a:r>
            <a:r>
              <a:rPr lang="fr-FR" i="1" dirty="0"/>
              <a:t> </a:t>
            </a:r>
            <a:r>
              <a:rPr lang="fr-FR" b="1" i="1" dirty="0"/>
              <a:t>Mais, à partir de cet instant fatidique, quel changement !... c’est l’économie planétaire tout entière qui s’est trouvée remise en question.</a:t>
            </a:r>
            <a:endParaRPr lang="fr-FR" i="1" dirty="0"/>
          </a:p>
          <a:p>
            <a:r>
              <a:rPr lang="fr-FR" b="1" i="1" dirty="0"/>
              <a:t>Certes, il a fallu à l’homme du temps pour s'apercevoir de son imprudence ! N’est-ce pas hier seulement qu’a commencé à être dressé par nos économistes un bilan de la Terre ? </a:t>
            </a:r>
          </a:p>
          <a:p>
            <a:r>
              <a:rPr lang="fr-FR" b="1" i="1" dirty="0"/>
              <a:t> Au train dont vont les choses (trop d’hommes et trop de gaspillage par la faute des hommes), sol et sous-sol des continents risquent, avant très peu de siècles, de se trouver épuisés. A vue d’œil, c’est notre capital évolutif qui disparaît...</a:t>
            </a:r>
            <a:r>
              <a:rPr lang="fr-FR" i="1" dirty="0"/>
              <a:t> </a:t>
            </a:r>
          </a:p>
        </p:txBody>
      </p:sp>
    </p:spTree>
    <p:extLst>
      <p:ext uri="{BB962C8B-B14F-4D97-AF65-F5344CB8AC3E}">
        <p14:creationId xmlns:p14="http://schemas.microsoft.com/office/powerpoint/2010/main" val="1386732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F3229-7D8B-4778-AC3D-F95C45CC11E3}"/>
              </a:ext>
            </a:extLst>
          </p:cNvPr>
          <p:cNvSpPr>
            <a:spLocks noGrp="1"/>
          </p:cNvSpPr>
          <p:nvPr>
            <p:ph type="title"/>
          </p:nvPr>
        </p:nvSpPr>
        <p:spPr/>
        <p:txBody>
          <a:bodyPr/>
          <a:lstStyle/>
          <a:p>
            <a:pPr algn="ctr"/>
            <a:r>
              <a:rPr lang="fr-FR" dirty="0"/>
              <a:t>L’Avenir de la Terre (Teilhard)</a:t>
            </a:r>
          </a:p>
        </p:txBody>
      </p:sp>
      <p:sp>
        <p:nvSpPr>
          <p:cNvPr id="3" name="Espace réservé du contenu 2">
            <a:extLst>
              <a:ext uri="{FF2B5EF4-FFF2-40B4-BE49-F238E27FC236}">
                <a16:creationId xmlns:a16="http://schemas.microsoft.com/office/drawing/2014/main" id="{BC1AD188-1F19-45C5-8DA2-A0217ED3DDBC}"/>
              </a:ext>
            </a:extLst>
          </p:cNvPr>
          <p:cNvSpPr>
            <a:spLocks noGrp="1"/>
          </p:cNvSpPr>
          <p:nvPr>
            <p:ph idx="1"/>
          </p:nvPr>
        </p:nvSpPr>
        <p:spPr/>
        <p:txBody>
          <a:bodyPr>
            <a:normAutofit lnSpcReduction="10000"/>
          </a:bodyPr>
          <a:lstStyle/>
          <a:p>
            <a:r>
              <a:rPr lang="fr-FR" dirty="0"/>
              <a:t>…</a:t>
            </a:r>
            <a:r>
              <a:rPr lang="fr-FR" i="1" dirty="0"/>
              <a:t>Et n'est-il pas clair, d'une clarté plus saisissante encore, que, plus notre pouvoir s'accroît de manipuler la Matière inerte et vivante, plus (et dans les mêmes proportions) doit grandir notre soin anxieux de ne fausser, ni violenter aucun élément de conscience réfléchie autour de nous (V, 261).</a:t>
            </a:r>
            <a:r>
              <a:rPr lang="fr-FR" dirty="0"/>
              <a:t> </a:t>
            </a:r>
          </a:p>
          <a:p>
            <a:r>
              <a:rPr lang="fr-FR" i="1" dirty="0"/>
              <a:t>L’avenir de la terre pensante est organiquement, lié au retournement des forces de haine, en force de charité… Qu’en face de la passion de détruire, la passion d’unir se fasse plus ardente </a:t>
            </a:r>
            <a:r>
              <a:rPr lang="fr-FR" dirty="0"/>
              <a:t>(XIII,171) </a:t>
            </a:r>
          </a:p>
          <a:p>
            <a:r>
              <a:rPr lang="fr-FR" dirty="0"/>
              <a:t>Christ est vraiment le centre du milieu divin, « centre de rayonnement pour les énergies qui ramène l’Univers à Dieu à travers son humanité». </a:t>
            </a:r>
          </a:p>
          <a:p>
            <a:pPr marL="0" indent="0">
              <a:buNone/>
            </a:pPr>
            <a:endParaRPr lang="fr-FR" dirty="0"/>
          </a:p>
        </p:txBody>
      </p:sp>
    </p:spTree>
    <p:extLst>
      <p:ext uri="{BB962C8B-B14F-4D97-AF65-F5344CB8AC3E}">
        <p14:creationId xmlns:p14="http://schemas.microsoft.com/office/powerpoint/2010/main" val="4211391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lstStyle/>
          <a:p>
            <a:r>
              <a:rPr lang="fr-FR"/>
              <a:t>Teilhard</a:t>
            </a:r>
          </a:p>
        </p:txBody>
      </p:sp>
      <p:sp>
        <p:nvSpPr>
          <p:cNvPr id="32771" name="Espace réservé du contenu 2"/>
          <p:cNvSpPr>
            <a:spLocks noGrp="1"/>
          </p:cNvSpPr>
          <p:nvPr>
            <p:ph idx="1"/>
          </p:nvPr>
        </p:nvSpPr>
        <p:spPr/>
        <p:txBody>
          <a:bodyPr/>
          <a:lstStyle/>
          <a:p>
            <a:r>
              <a:rPr lang="fr-FR" sz="3200" dirty="0"/>
              <a:t>« Le contact profond de deux êtres, centre à centre, n'est-ce pas l'opération la plus créatrice dans l'Univers qui nous entoure ? »</a:t>
            </a:r>
            <a:br>
              <a:rPr lang="fr-FR" sz="3200" dirty="0"/>
            </a:br>
            <a:endParaRPr lang="fr-FR" sz="3200" dirty="0"/>
          </a:p>
          <a:p>
            <a:pPr marL="0" indent="0" algn="ctr">
              <a:buNone/>
            </a:pPr>
            <a:r>
              <a:rPr lang="fr-FR" sz="3200" i="1" dirty="0"/>
              <a:t>Lettre du 03/03/1943, Claude Rivière, En Chine avec Teilhard. 1938-1944, Seuil, 1968, p. 232</a:t>
            </a:r>
            <a:endParaRPr lang="fr-FR"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1524000" y="274638"/>
            <a:ext cx="9036496" cy="1143000"/>
          </a:xfrm>
        </p:spPr>
        <p:txBody>
          <a:bodyPr>
            <a:normAutofit fontScale="90000"/>
          </a:bodyPr>
          <a:lstStyle/>
          <a:p>
            <a:pPr algn="ctr"/>
            <a:r>
              <a:rPr lang="fr-FR" altLang="fr-FR" b="1" dirty="0">
                <a:solidFill>
                  <a:schemeClr val="tx2"/>
                </a:solidFill>
              </a:rPr>
              <a:t>De quel Dieu parle-t-on</a:t>
            </a:r>
            <a:r>
              <a:rPr lang="fr-FR" altLang="fr-FR" b="1" dirty="0"/>
              <a:t>?</a:t>
            </a:r>
            <a:br>
              <a:rPr lang="fr-FR" altLang="fr-FR" b="1" dirty="0"/>
            </a:br>
            <a:r>
              <a:rPr lang="fr-FR" altLang="fr-FR" dirty="0"/>
              <a:t>Immanence et transcendance</a:t>
            </a:r>
          </a:p>
        </p:txBody>
      </p:sp>
      <p:sp>
        <p:nvSpPr>
          <p:cNvPr id="6147" name="Espace réservé du contenu 2"/>
          <p:cNvSpPr>
            <a:spLocks noGrp="1"/>
          </p:cNvSpPr>
          <p:nvPr>
            <p:ph idx="1"/>
          </p:nvPr>
        </p:nvSpPr>
        <p:spPr>
          <a:xfrm>
            <a:off x="838200" y="1825624"/>
            <a:ext cx="10515600" cy="4757737"/>
          </a:xfrm>
        </p:spPr>
        <p:txBody>
          <a:bodyPr>
            <a:normAutofit fontScale="92500" lnSpcReduction="20000"/>
          </a:bodyPr>
          <a:lstStyle/>
          <a:p>
            <a:pPr>
              <a:buFontTx/>
              <a:buChar char="-"/>
            </a:pPr>
            <a:r>
              <a:rPr lang="fr-FR" altLang="fr-FR" dirty="0"/>
              <a:t>Un dieu explication, bouche trou de notre ignorance? </a:t>
            </a:r>
          </a:p>
          <a:p>
            <a:pPr>
              <a:buFontTx/>
              <a:buChar char="-"/>
            </a:pPr>
            <a:r>
              <a:rPr lang="fr-FR" altLang="fr-FR" dirty="0"/>
              <a:t>Un « principe créateur à l’œuvre », impersonnel, comme dans l’intelligent design et autres courants gnostiques: immanence uniquement, directement accessible à la raison? Une harmonie et un ordre dans le  cosmos?</a:t>
            </a:r>
          </a:p>
          <a:p>
            <a:pPr>
              <a:buFontTx/>
              <a:buChar char="-"/>
            </a:pPr>
            <a:r>
              <a:rPr lang="fr-FR" altLang="fr-FR" dirty="0"/>
              <a:t>Le déisme type « grand horloger de l’univers »?</a:t>
            </a:r>
          </a:p>
          <a:p>
            <a:pPr>
              <a:buFontTx/>
              <a:buChar char="-"/>
            </a:pPr>
            <a:r>
              <a:rPr lang="fr-FR" altLang="fr-FR" dirty="0"/>
              <a:t>Un dieu interventionniste? Questions aux créationnistes et aux matérialistes.</a:t>
            </a:r>
          </a:p>
          <a:p>
            <a:pPr>
              <a:buFontTx/>
              <a:buChar char="-"/>
            </a:pPr>
            <a:r>
              <a:rPr lang="fr-FR" altLang="fr-FR" dirty="0"/>
              <a:t>L’UN, Spinoza, Jaspers…</a:t>
            </a:r>
          </a:p>
          <a:p>
            <a:pPr>
              <a:buFontTx/>
              <a:buChar char="-"/>
            </a:pPr>
            <a:r>
              <a:rPr lang="fr-FR" altLang="fr-FR" dirty="0"/>
              <a:t>Le Dieu créateur de la Bible-La Trinité créatrice</a:t>
            </a:r>
          </a:p>
          <a:p>
            <a:pPr>
              <a:buFontTx/>
              <a:buChar char="-"/>
            </a:pPr>
            <a:r>
              <a:rPr lang="fr-FR" altLang="fr-FR" dirty="0"/>
              <a:t>Le respect de la transcendance de Dieu et de l’action de la « nature », capable d’auto-organisation et d’</a:t>
            </a:r>
            <a:r>
              <a:rPr lang="fr-FR" altLang="fr-FR" dirty="0" err="1"/>
              <a:t>auto-engendrement</a:t>
            </a:r>
            <a:r>
              <a:rPr lang="fr-FR" altLang="fr-FR" dirty="0"/>
              <a:t>…et l’action de l’homme </a:t>
            </a:r>
            <a:r>
              <a:rPr lang="fr-FR" altLang="fr-FR" dirty="0" err="1"/>
              <a:t>co</a:t>
            </a:r>
            <a:r>
              <a:rPr lang="fr-FR" altLang="fr-FR" dirty="0"/>
              <a:t>-créateur</a:t>
            </a:r>
          </a:p>
          <a:p>
            <a:pPr>
              <a:buFontTx/>
              <a:buChar char="-"/>
            </a:pPr>
            <a:endParaRPr lang="fr-FR" altLang="fr-FR" dirty="0"/>
          </a:p>
        </p:txBody>
      </p:sp>
    </p:spTree>
    <p:extLst>
      <p:ext uri="{BB962C8B-B14F-4D97-AF65-F5344CB8AC3E}">
        <p14:creationId xmlns:p14="http://schemas.microsoft.com/office/powerpoint/2010/main" val="700235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59B363-CF43-4136-B8E4-031FBA52F8ED}"/>
              </a:ext>
            </a:extLst>
          </p:cNvPr>
          <p:cNvSpPr>
            <a:spLocks noGrp="1"/>
          </p:cNvSpPr>
          <p:nvPr>
            <p:ph type="title"/>
          </p:nvPr>
        </p:nvSpPr>
        <p:spPr/>
        <p:txBody>
          <a:bodyPr/>
          <a:lstStyle/>
          <a:p>
            <a:pPr algn="ctr"/>
            <a:r>
              <a:rPr lang="fr-FR" dirty="0"/>
              <a:t>Construire la Terre</a:t>
            </a:r>
          </a:p>
        </p:txBody>
      </p:sp>
      <p:sp>
        <p:nvSpPr>
          <p:cNvPr id="3" name="Espace réservé du contenu 2">
            <a:extLst>
              <a:ext uri="{FF2B5EF4-FFF2-40B4-BE49-F238E27FC236}">
                <a16:creationId xmlns:a16="http://schemas.microsoft.com/office/drawing/2014/main" id="{5D245318-3DBC-46BF-A477-28ED3D33E2EB}"/>
              </a:ext>
            </a:extLst>
          </p:cNvPr>
          <p:cNvSpPr>
            <a:spLocks noGrp="1"/>
          </p:cNvSpPr>
          <p:nvPr>
            <p:ph idx="1"/>
          </p:nvPr>
        </p:nvSpPr>
        <p:spPr/>
        <p:txBody>
          <a:bodyPr/>
          <a:lstStyle/>
          <a:p>
            <a:endParaRPr lang="fr-FR" altLang="fr-FR" b="1" i="1" dirty="0">
              <a:solidFill>
                <a:srgbClr val="FF0000"/>
              </a:solidFill>
            </a:endParaRPr>
          </a:p>
          <a:p>
            <a:r>
              <a:rPr lang="fr-FR" altLang="fr-FR" b="1" i="1" dirty="0">
                <a:solidFill>
                  <a:srgbClr val="FF0000"/>
                </a:solidFill>
              </a:rPr>
              <a:t>La noosphère est constituée d’individualités pensantes qui doivent entrer dans la profondeur radiale d’une communion de consciences, et non se contenter d’une agrégation d’individus sous les poussées tangentielles de l’histoire, qu’elles soient démographique, technologiques, économiques ou communautaristes.</a:t>
            </a:r>
          </a:p>
          <a:p>
            <a:r>
              <a:rPr lang="fr-FR" i="1" dirty="0"/>
              <a:t>Qu’en face de la passion de détruire, la passion d’unir se fasse plus ardente </a:t>
            </a:r>
            <a:r>
              <a:rPr lang="fr-FR" dirty="0"/>
              <a:t>(XIII,171).</a:t>
            </a:r>
          </a:p>
        </p:txBody>
      </p:sp>
    </p:spTree>
    <p:extLst>
      <p:ext uri="{BB962C8B-B14F-4D97-AF65-F5344CB8AC3E}">
        <p14:creationId xmlns:p14="http://schemas.microsoft.com/office/powerpoint/2010/main" val="2641570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421493" y="1117146"/>
            <a:ext cx="9030970" cy="1444625"/>
          </a:xfrm>
        </p:spPr>
        <p:txBody>
          <a:bodyPr>
            <a:normAutofit fontScale="90000"/>
          </a:bodyPr>
          <a:lstStyle/>
          <a:p>
            <a:pPr algn="ctr"/>
            <a:r>
              <a:rPr lang="fr-FR" b="1" dirty="0">
                <a:solidFill>
                  <a:srgbClr val="FF0000"/>
                </a:solidFill>
              </a:rPr>
              <a:t>Le scientifique confronté à la complexité:    la condition d’incomplétude</a:t>
            </a:r>
            <a:br>
              <a:rPr lang="fr-FR" altLang="fr-FR" b="1" dirty="0"/>
            </a:br>
            <a:endParaRPr lang="fr-FR" altLang="fr-FR" b="1" dirty="0"/>
          </a:p>
        </p:txBody>
      </p:sp>
      <p:sp>
        <p:nvSpPr>
          <p:cNvPr id="12291" name="Espace réservé du contenu 2"/>
          <p:cNvSpPr>
            <a:spLocks noGrp="1"/>
          </p:cNvSpPr>
          <p:nvPr>
            <p:ph idx="1"/>
          </p:nvPr>
        </p:nvSpPr>
        <p:spPr>
          <a:xfrm>
            <a:off x="1589543" y="2561771"/>
            <a:ext cx="8309926" cy="3556000"/>
          </a:xfrm>
        </p:spPr>
        <p:txBody>
          <a:bodyPr>
            <a:normAutofit/>
          </a:bodyPr>
          <a:lstStyle/>
          <a:p>
            <a:pPr>
              <a:buFontTx/>
              <a:buChar char="-"/>
            </a:pPr>
            <a:r>
              <a:rPr lang="fr-FR" altLang="fr-FR" dirty="0"/>
              <a:t>Du statique au dynamique par le jeu des interactions</a:t>
            </a:r>
          </a:p>
          <a:p>
            <a:pPr>
              <a:buFontTx/>
              <a:buChar char="-"/>
            </a:pPr>
            <a:r>
              <a:rPr lang="fr-FR" altLang="fr-FR" dirty="0"/>
              <a:t>« Il y a plus dans le Tout que dans la somme des parties »: notion d’émergence</a:t>
            </a:r>
          </a:p>
          <a:p>
            <a:pPr>
              <a:buFontTx/>
              <a:buChar char="-"/>
            </a:pPr>
            <a:r>
              <a:rPr lang="fr-FR" altLang="fr-FR" dirty="0"/>
              <a:t>Quand l’observateur interagit avec l’objet</a:t>
            </a:r>
          </a:p>
          <a:p>
            <a:pPr algn="ctr"/>
            <a:r>
              <a:rPr lang="fr-FR" altLang="fr-FR" dirty="0"/>
              <a:t>	</a:t>
            </a:r>
            <a:r>
              <a:rPr lang="fr-FR" altLang="fr-FR" b="1" dirty="0">
                <a:solidFill>
                  <a:srgbClr val="FF0000"/>
                </a:solidFill>
              </a:rPr>
              <a:t>Penser la complexité en sciences = penser par relation</a:t>
            </a:r>
          </a:p>
          <a:p>
            <a:pPr algn="ctr"/>
            <a:r>
              <a:rPr lang="fr-FR" altLang="fr-FR" b="1" dirty="0">
                <a:solidFill>
                  <a:srgbClr val="FF0000"/>
                </a:solidFill>
              </a:rPr>
              <a:t>« un réel d’interaction »</a:t>
            </a:r>
          </a:p>
        </p:txBody>
      </p:sp>
      <p:sp>
        <p:nvSpPr>
          <p:cNvPr id="2" name="Titre 1">
            <a:extLst>
              <a:ext uri="{FF2B5EF4-FFF2-40B4-BE49-F238E27FC236}">
                <a16:creationId xmlns:a16="http://schemas.microsoft.com/office/drawing/2014/main" id="{04D80FD5-3441-9E17-04A8-0B400E0D3EA4}"/>
              </a:ext>
            </a:extLst>
          </p:cNvPr>
          <p:cNvSpPr txBox="1">
            <a:spLocks/>
          </p:cNvSpPr>
          <p:nvPr/>
        </p:nvSpPr>
        <p:spPr>
          <a:xfrm>
            <a:off x="0" y="-36707"/>
            <a:ext cx="12199385" cy="926113"/>
          </a:xfrm>
          <a:prstGeom prst="rect">
            <a:avLst/>
          </a:prstGeom>
          <a:solidFill>
            <a:srgbClr val="6E0068"/>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FFFFFF"/>
                </a:solidFill>
              </a:rPr>
              <a:t>La complexité en science</a:t>
            </a:r>
            <a:endParaRPr lang="en-US" b="1" dirty="0">
              <a:solidFill>
                <a:srgbClr val="FFFFFF"/>
              </a:solidFill>
            </a:endParaRPr>
          </a:p>
        </p:txBody>
      </p:sp>
    </p:spTree>
    <p:extLst>
      <p:ext uri="{BB962C8B-B14F-4D97-AF65-F5344CB8AC3E}">
        <p14:creationId xmlns:p14="http://schemas.microsoft.com/office/powerpoint/2010/main" val="193484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124744"/>
            <a:ext cx="8229600" cy="5400600"/>
          </a:xfrm>
        </p:spPr>
        <p:txBody>
          <a:bodyPr>
            <a:normAutofit/>
          </a:bodyPr>
          <a:lstStyle/>
          <a:p>
            <a:pPr>
              <a:defRPr/>
            </a:pPr>
            <a:r>
              <a:rPr lang="fr-FR" b="1" dirty="0"/>
              <a:t>Le réel est « voilé », la science n’a accès qu’au réel empirique (les phénomènes) et non au réel en soi</a:t>
            </a:r>
          </a:p>
          <a:p>
            <a:pPr marL="0" indent="0" algn="ctr">
              <a:buNone/>
              <a:defRPr/>
            </a:pPr>
            <a:r>
              <a:rPr lang="fr-FR" sz="2000" b="1" dirty="0"/>
              <a:t>l’incomplétude de toute science, non comme une</a:t>
            </a:r>
          </a:p>
          <a:p>
            <a:pPr marL="0" indent="0" algn="ctr">
              <a:buNone/>
              <a:defRPr/>
            </a:pPr>
            <a:r>
              <a:rPr lang="fr-FR" sz="2000" b="1" dirty="0"/>
              <a:t>défaite de la raison mais comme une condition de</a:t>
            </a:r>
          </a:p>
          <a:p>
            <a:pPr marL="0" indent="0" algn="ctr">
              <a:buNone/>
              <a:defRPr/>
            </a:pPr>
            <a:r>
              <a:rPr lang="fr-FR" sz="2000" b="1" dirty="0"/>
              <a:t>progrès des connaissances !</a:t>
            </a:r>
          </a:p>
          <a:p>
            <a:pPr>
              <a:defRPr/>
            </a:pPr>
            <a:r>
              <a:rPr lang="fr-FR" b="1" dirty="0"/>
              <a:t>La non-séparabilité et la notion de causalité élargie</a:t>
            </a:r>
          </a:p>
          <a:p>
            <a:pPr>
              <a:defRPr/>
            </a:pPr>
            <a:r>
              <a:rPr lang="fr-FR" b="1" dirty="0"/>
              <a:t>La matière n’est pas « </a:t>
            </a:r>
            <a:r>
              <a:rPr lang="fr-FR" b="1" dirty="0" err="1"/>
              <a:t>chosifiable</a:t>
            </a:r>
            <a:r>
              <a:rPr lang="fr-FR" b="1" dirty="0"/>
              <a:t> » et « tout est lié, tout est en relation »</a:t>
            </a:r>
          </a:p>
          <a:p>
            <a:pPr algn="ctr">
              <a:defRPr/>
            </a:pPr>
            <a:r>
              <a:rPr lang="fr-FR" b="1" dirty="0">
                <a:solidFill>
                  <a:schemeClr val="tx2"/>
                </a:solidFill>
              </a:rPr>
              <a:t>Le fond des choses est inatteignable </a:t>
            </a:r>
          </a:p>
          <a:p>
            <a:pPr marL="0" indent="0" algn="ctr">
              <a:buNone/>
              <a:defRPr/>
            </a:pPr>
            <a:r>
              <a:rPr lang="fr-FR" b="1" dirty="0">
                <a:solidFill>
                  <a:schemeClr val="tx2"/>
                </a:solidFill>
              </a:rPr>
              <a:t>par la science</a:t>
            </a:r>
          </a:p>
          <a:p>
            <a:pPr marL="0" indent="0">
              <a:buNone/>
              <a:defRPr/>
            </a:pPr>
            <a:endParaRPr lang="fr-FR" dirty="0"/>
          </a:p>
        </p:txBody>
      </p:sp>
      <p:sp>
        <p:nvSpPr>
          <p:cNvPr id="4" name="Titre 1">
            <a:extLst>
              <a:ext uri="{FF2B5EF4-FFF2-40B4-BE49-F238E27FC236}">
                <a16:creationId xmlns:a16="http://schemas.microsoft.com/office/drawing/2014/main" id="{F0A0AFED-B37A-3DC8-A56F-F82352EDA2A3}"/>
              </a:ext>
            </a:extLst>
          </p:cNvPr>
          <p:cNvSpPr txBox="1">
            <a:spLocks/>
          </p:cNvSpPr>
          <p:nvPr/>
        </p:nvSpPr>
        <p:spPr>
          <a:xfrm>
            <a:off x="0" y="-36707"/>
            <a:ext cx="12199385" cy="926113"/>
          </a:xfrm>
          <a:prstGeom prst="rect">
            <a:avLst/>
          </a:prstGeom>
          <a:solidFill>
            <a:srgbClr val="6E0068"/>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FFFFFF"/>
                </a:solidFill>
              </a:rPr>
              <a:t>L’apport de la physique quantique</a:t>
            </a:r>
            <a:endParaRPr lang="en-US" b="1" dirty="0">
              <a:solidFill>
                <a:srgbClr val="FFFFFF"/>
              </a:solidFill>
            </a:endParaRPr>
          </a:p>
        </p:txBody>
      </p:sp>
    </p:spTree>
    <p:extLst>
      <p:ext uri="{BB962C8B-B14F-4D97-AF65-F5344CB8AC3E}">
        <p14:creationId xmlns:p14="http://schemas.microsoft.com/office/powerpoint/2010/main" val="2804745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445078" y="1201285"/>
            <a:ext cx="8351838" cy="4709657"/>
          </a:xfrm>
        </p:spPr>
        <p:txBody>
          <a:bodyPr/>
          <a:lstStyle/>
          <a:p>
            <a:pPr marL="0" indent="0" algn="ctr">
              <a:buNone/>
            </a:pPr>
            <a:r>
              <a:rPr lang="fr-FR" altLang="fr-FR" sz="2900" b="1" dirty="0"/>
              <a:t>Quelque chose échappe, quelque chose qui est de l’ordre de l’origine.</a:t>
            </a:r>
          </a:p>
          <a:p>
            <a:pPr algn="ctr" eaLnBrk="1" hangingPunct="1"/>
            <a:endParaRPr lang="fr-FR" altLang="fr-FR" sz="2900" b="1" dirty="0"/>
          </a:p>
          <a:p>
            <a:pPr eaLnBrk="1" hangingPunct="1"/>
            <a:r>
              <a:rPr lang="fr-FR" altLang="fr-FR" dirty="0"/>
              <a:t>Il apparaît que, tant l’étude de la logique (</a:t>
            </a:r>
            <a:r>
              <a:rPr lang="fr-FR" altLang="fr-FR" b="1" dirty="0">
                <a:solidFill>
                  <a:schemeClr val="tx2"/>
                </a:solidFill>
              </a:rPr>
              <a:t>Gödel</a:t>
            </a:r>
            <a:r>
              <a:rPr lang="fr-FR" altLang="fr-FR" dirty="0"/>
              <a:t>) que celle de la structure de la matière (</a:t>
            </a:r>
            <a:r>
              <a:rPr lang="fr-FR" altLang="fr-FR" b="1" dirty="0">
                <a:solidFill>
                  <a:schemeClr val="tx2"/>
                </a:solidFill>
              </a:rPr>
              <a:t>Heisenberg</a:t>
            </a:r>
            <a:r>
              <a:rPr lang="fr-FR" altLang="fr-FR" dirty="0"/>
              <a:t>) ou celle de l’évolution irréversible (</a:t>
            </a:r>
            <a:r>
              <a:rPr lang="fr-FR" altLang="fr-FR" b="1" dirty="0">
                <a:solidFill>
                  <a:schemeClr val="tx2"/>
                </a:solidFill>
              </a:rPr>
              <a:t>Prigogine</a:t>
            </a:r>
            <a:r>
              <a:rPr lang="fr-FR" altLang="fr-FR" dirty="0"/>
              <a:t>) débouchent sur le </a:t>
            </a:r>
            <a:r>
              <a:rPr lang="fr-FR" altLang="fr-FR" b="1" dirty="0"/>
              <a:t>même constat d’incomplétude</a:t>
            </a:r>
            <a:r>
              <a:rPr lang="fr-FR" altLang="fr-FR" dirty="0"/>
              <a:t>, le même horizon d’indécidabilité, la même impossibilité de limiter le vrai à la totalité de ce qui peut être dit, formellement démontré ou immédiatement mesuré.</a:t>
            </a:r>
          </a:p>
        </p:txBody>
      </p:sp>
      <p:sp>
        <p:nvSpPr>
          <p:cNvPr id="4" name="Titre 1">
            <a:extLst>
              <a:ext uri="{FF2B5EF4-FFF2-40B4-BE49-F238E27FC236}">
                <a16:creationId xmlns:a16="http://schemas.microsoft.com/office/drawing/2014/main" id="{4E15D31D-6710-8E56-2C6C-22A7B70FD369}"/>
              </a:ext>
            </a:extLst>
          </p:cNvPr>
          <p:cNvSpPr txBox="1">
            <a:spLocks/>
          </p:cNvSpPr>
          <p:nvPr/>
        </p:nvSpPr>
        <p:spPr>
          <a:xfrm>
            <a:off x="0" y="-36707"/>
            <a:ext cx="12199385" cy="926113"/>
          </a:xfrm>
          <a:prstGeom prst="rect">
            <a:avLst/>
          </a:prstGeom>
          <a:solidFill>
            <a:srgbClr val="6E0068"/>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FFFFFF"/>
                </a:solidFill>
              </a:rPr>
              <a:t>Incomplétude</a:t>
            </a:r>
            <a:endParaRPr lang="en-US" b="1" dirty="0">
              <a:solidFill>
                <a:srgbClr val="FFFFFF"/>
              </a:solidFill>
            </a:endParaRPr>
          </a:p>
        </p:txBody>
      </p:sp>
    </p:spTree>
    <p:extLst>
      <p:ext uri="{BB962C8B-B14F-4D97-AF65-F5344CB8AC3E}">
        <p14:creationId xmlns:p14="http://schemas.microsoft.com/office/powerpoint/2010/main" val="3820439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5720" y="1556792"/>
            <a:ext cx="5400600" cy="5262979"/>
          </a:xfrm>
          <a:prstGeom prst="rect">
            <a:avLst/>
          </a:prstGeom>
        </p:spPr>
        <p:txBody>
          <a:bodyPr wrap="square">
            <a:spAutoFit/>
          </a:bodyPr>
          <a:lstStyle/>
          <a:p>
            <a:pPr algn="ctr">
              <a:tabLst>
                <a:tab pos="171450" algn="l"/>
              </a:tabLst>
            </a:pPr>
            <a:r>
              <a:rPr lang="fr-FR" sz="2800" dirty="0">
                <a:solidFill>
                  <a:schemeClr val="tx2"/>
                </a:solidFill>
              </a:rPr>
              <a:t>EXPERIMENTANT L’INCOMPLETUDE, </a:t>
            </a:r>
            <a:br>
              <a:rPr lang="fr-FR" sz="2800" dirty="0">
                <a:solidFill>
                  <a:schemeClr val="tx2"/>
                </a:solidFill>
              </a:rPr>
            </a:br>
            <a:r>
              <a:rPr lang="fr-FR" sz="2800" dirty="0">
                <a:solidFill>
                  <a:schemeClr val="tx2"/>
                </a:solidFill>
              </a:rPr>
              <a:t>CHACUN DANS LEUR DOMAINE PROPRE</a:t>
            </a:r>
          </a:p>
          <a:p>
            <a:pPr algn="ctr">
              <a:tabLst>
                <a:tab pos="171450" algn="l"/>
              </a:tabLst>
            </a:pPr>
            <a:br>
              <a:rPr lang="fr-FR" sz="2800" dirty="0">
                <a:solidFill>
                  <a:schemeClr val="tx2"/>
                </a:solidFill>
              </a:rPr>
            </a:br>
            <a:r>
              <a:rPr lang="fr-FR" sz="2800" dirty="0">
                <a:solidFill>
                  <a:schemeClr val="tx2"/>
                </a:solidFill>
              </a:rPr>
              <a:t>LE SCIENTIFIQUE ET LE THEOLOGIEN</a:t>
            </a:r>
            <a:br>
              <a:rPr lang="fr-FR" sz="2800" dirty="0">
                <a:solidFill>
                  <a:schemeClr val="tx2"/>
                </a:solidFill>
              </a:rPr>
            </a:br>
            <a:r>
              <a:rPr lang="fr-FR" sz="2800" dirty="0">
                <a:solidFill>
                  <a:schemeClr val="tx2"/>
                </a:solidFill>
              </a:rPr>
              <a:t>A LA RECHERCHE </a:t>
            </a:r>
            <a:br>
              <a:rPr lang="fr-FR" sz="2800" dirty="0">
                <a:solidFill>
                  <a:schemeClr val="tx2"/>
                </a:solidFill>
              </a:rPr>
            </a:br>
            <a:r>
              <a:rPr lang="fr-FR" sz="2800" dirty="0">
                <a:solidFill>
                  <a:schemeClr val="tx2"/>
                </a:solidFill>
              </a:rPr>
              <a:t>DU FOND DES CHOSES, DE L’UN</a:t>
            </a:r>
          </a:p>
          <a:p>
            <a:pPr algn="ctr">
              <a:tabLst>
                <a:tab pos="171450" algn="l"/>
              </a:tabLst>
            </a:pPr>
            <a:r>
              <a:rPr lang="fr-FR" altLang="fr-FR" sz="2800" i="1" dirty="0">
                <a:solidFill>
                  <a:schemeClr val="tx2"/>
                </a:solidFill>
              </a:rPr>
              <a:t>Entre foi et raison</a:t>
            </a:r>
          </a:p>
          <a:p>
            <a:pPr algn="ctr">
              <a:tabLst>
                <a:tab pos="171450" algn="l"/>
              </a:tabLst>
            </a:pPr>
            <a:r>
              <a:rPr lang="fr-FR" sz="2800" b="1" dirty="0">
                <a:solidFill>
                  <a:schemeClr val="tx2"/>
                </a:solidFill>
              </a:rPr>
              <a:t>« Le scientifique et le théologien en quête d’Origine », DDB 2015</a:t>
            </a:r>
          </a:p>
          <a:p>
            <a:pPr algn="ctr">
              <a:tabLst>
                <a:tab pos="171450" algn="l"/>
              </a:tabLst>
            </a:pPr>
            <a:r>
              <a:rPr lang="fr-FR" sz="2800" b="1" dirty="0">
                <a:solidFill>
                  <a:schemeClr val="accent6"/>
                </a:solidFill>
              </a:rPr>
              <a:t>Théologie apophatique</a:t>
            </a:r>
          </a:p>
          <a:p>
            <a:pPr algn="ctr">
              <a:tabLst>
                <a:tab pos="171450" algn="l"/>
              </a:tabLst>
            </a:pPr>
            <a:endParaRPr lang="fr-FR" altLang="fr-FR" sz="2800" i="1" dirty="0">
              <a:solidFill>
                <a:schemeClr val="tx2"/>
              </a:solidFill>
            </a:endParaRPr>
          </a:p>
        </p:txBody>
      </p:sp>
      <p:sp>
        <p:nvSpPr>
          <p:cNvPr id="3" name="Titre 1">
            <a:extLst>
              <a:ext uri="{FF2B5EF4-FFF2-40B4-BE49-F238E27FC236}">
                <a16:creationId xmlns:a16="http://schemas.microsoft.com/office/drawing/2014/main" id="{661E37C8-2E5D-C547-3C42-8B6479F6AE5B}"/>
              </a:ext>
            </a:extLst>
          </p:cNvPr>
          <p:cNvSpPr txBox="1">
            <a:spLocks/>
          </p:cNvSpPr>
          <p:nvPr/>
        </p:nvSpPr>
        <p:spPr>
          <a:xfrm>
            <a:off x="0" y="-36707"/>
            <a:ext cx="12199385" cy="926113"/>
          </a:xfrm>
          <a:prstGeom prst="rect">
            <a:avLst/>
          </a:prstGeom>
          <a:solidFill>
            <a:srgbClr val="6E0068"/>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FFFFFF"/>
                </a:solidFill>
              </a:rPr>
              <a:t>Le scientifique et le théologien en dialogue </a:t>
            </a:r>
            <a:endParaRPr lang="en-US" b="1" dirty="0">
              <a:solidFill>
                <a:srgbClr val="FFFFFF"/>
              </a:solidFill>
            </a:endParaRPr>
          </a:p>
        </p:txBody>
      </p:sp>
    </p:spTree>
    <p:extLst>
      <p:ext uri="{BB962C8B-B14F-4D97-AF65-F5344CB8AC3E}">
        <p14:creationId xmlns:p14="http://schemas.microsoft.com/office/powerpoint/2010/main" val="1358574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1AC491-994B-485B-B10F-B00613FF5858}"/>
              </a:ext>
            </a:extLst>
          </p:cNvPr>
          <p:cNvSpPr>
            <a:spLocks noGrp="1"/>
          </p:cNvSpPr>
          <p:nvPr>
            <p:ph idx="1"/>
          </p:nvPr>
        </p:nvSpPr>
        <p:spPr>
          <a:xfrm>
            <a:off x="740229" y="1353593"/>
            <a:ext cx="10515600" cy="4351338"/>
          </a:xfrm>
        </p:spPr>
        <p:txBody>
          <a:bodyPr/>
          <a:lstStyle/>
          <a:p>
            <a:r>
              <a:rPr lang="fr-FR" dirty="0"/>
              <a:t>« En Dieu nous avons la vie, le mouvement et l’être » (Actes 17, 28). Dieu créateur donne l’existence à chaque instant</a:t>
            </a:r>
          </a:p>
          <a:p>
            <a:r>
              <a:rPr lang="fr-FR" dirty="0"/>
              <a:t>Autonomie des créatures, lois de la nature</a:t>
            </a:r>
          </a:p>
          <a:p>
            <a:r>
              <a:rPr lang="fr-FR" dirty="0"/>
              <a:t>Action de l’homme: Basile de Césarée (4</a:t>
            </a:r>
            <a:r>
              <a:rPr lang="fr-FR" baseline="30000" dirty="0"/>
              <a:t>ème</a:t>
            </a:r>
            <a:r>
              <a:rPr lang="fr-FR" dirty="0"/>
              <a:t> siècle)</a:t>
            </a:r>
          </a:p>
          <a:p>
            <a:pPr marL="0" indent="0">
              <a:buNone/>
            </a:pPr>
            <a:r>
              <a:rPr lang="fr-FR" dirty="0"/>
              <a:t>	</a:t>
            </a:r>
            <a:r>
              <a:rPr lang="fr-FR" dirty="0">
                <a:solidFill>
                  <a:schemeClr val="accent2"/>
                </a:solidFill>
              </a:rPr>
              <a:t>Homélie sur l’</a:t>
            </a:r>
            <a:r>
              <a:rPr lang="fr-FR" dirty="0" err="1">
                <a:solidFill>
                  <a:schemeClr val="accent2"/>
                </a:solidFill>
              </a:rPr>
              <a:t>Haxaéméron</a:t>
            </a:r>
            <a:r>
              <a:rPr lang="fr-FR" dirty="0">
                <a:solidFill>
                  <a:schemeClr val="accent2"/>
                </a:solidFill>
              </a:rPr>
              <a:t>, Sources Chrétiennes 26 bis, p49:  </a:t>
            </a:r>
          </a:p>
          <a:p>
            <a:pPr marL="0" indent="0">
              <a:buNone/>
            </a:pPr>
            <a:r>
              <a:rPr lang="fr-FR" dirty="0">
                <a:solidFill>
                  <a:schemeClr val="accent2"/>
                </a:solidFill>
              </a:rPr>
              <a:t>	L’homme a accès à l’atelier de la création divine, au </a:t>
            </a:r>
            <a:r>
              <a:rPr lang="fr-FR" i="1" dirty="0">
                <a:solidFill>
                  <a:schemeClr val="accent2"/>
                </a:solidFill>
              </a:rPr>
              <a:t>logos 	</a:t>
            </a:r>
            <a:r>
              <a:rPr lang="fr-FR" i="1" dirty="0" err="1">
                <a:solidFill>
                  <a:schemeClr val="accent2"/>
                </a:solidFill>
              </a:rPr>
              <a:t>entechnos</a:t>
            </a:r>
            <a:r>
              <a:rPr lang="fr-FR" i="1" dirty="0">
                <a:solidFill>
                  <a:schemeClr val="accent2"/>
                </a:solidFill>
              </a:rPr>
              <a:t> </a:t>
            </a:r>
            <a:r>
              <a:rPr lang="fr-FR" dirty="0">
                <a:solidFill>
                  <a:schemeClr val="accent2"/>
                </a:solidFill>
              </a:rPr>
              <a:t>de Dieu…dans le cadre de l’Alliance</a:t>
            </a:r>
          </a:p>
          <a:p>
            <a:pPr marL="0" indent="0">
              <a:buNone/>
            </a:pPr>
            <a:r>
              <a:rPr lang="fr-FR" dirty="0">
                <a:solidFill>
                  <a:schemeClr val="accent2"/>
                </a:solidFill>
              </a:rPr>
              <a:t>	</a:t>
            </a:r>
            <a:r>
              <a:rPr lang="fr-FR" dirty="0"/>
              <a:t>Teilhard dira que l’homme est flèche de l’évolution, avec chances 	et risques!</a:t>
            </a:r>
          </a:p>
          <a:p>
            <a:pPr marL="0" indent="0">
              <a:buNone/>
            </a:pPr>
            <a:endParaRPr lang="fr-FR" dirty="0"/>
          </a:p>
        </p:txBody>
      </p:sp>
      <p:sp>
        <p:nvSpPr>
          <p:cNvPr id="5" name="Titre 1">
            <a:extLst>
              <a:ext uri="{FF2B5EF4-FFF2-40B4-BE49-F238E27FC236}">
                <a16:creationId xmlns:a16="http://schemas.microsoft.com/office/drawing/2014/main" id="{2A273CB2-6B90-F979-A1D7-A13EBF1517F2}"/>
              </a:ext>
            </a:extLst>
          </p:cNvPr>
          <p:cNvSpPr txBox="1">
            <a:spLocks/>
          </p:cNvSpPr>
          <p:nvPr/>
        </p:nvSpPr>
        <p:spPr>
          <a:xfrm>
            <a:off x="0" y="-36707"/>
            <a:ext cx="12199385" cy="926113"/>
          </a:xfrm>
          <a:prstGeom prst="rect">
            <a:avLst/>
          </a:prstGeom>
          <a:solidFill>
            <a:srgbClr val="6E0068"/>
          </a:solidFill>
        </p:spPr>
        <p:txBody>
          <a:bodyPr vert="horz" lIns="91440" tIns="45720" rIns="91440" bIns="45720" rtlCol="0" anchor="ctr" anchorCtr="1">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FFFFFF"/>
                </a:solidFill>
              </a:rPr>
              <a:t>Action de Dieu, action de la nature, action de l’homme</a:t>
            </a:r>
          </a:p>
          <a:p>
            <a:pPr algn="ctr"/>
            <a:r>
              <a:rPr lang="fr-FR" b="1" dirty="0">
                <a:solidFill>
                  <a:srgbClr val="FFFFFF"/>
                </a:solidFill>
              </a:rPr>
              <a:t>Dans l’aventure des technosciences numérisées</a:t>
            </a:r>
            <a:endParaRPr lang="en-US" b="1" dirty="0">
              <a:solidFill>
                <a:srgbClr val="FFFFFF"/>
              </a:solidFill>
            </a:endParaRPr>
          </a:p>
        </p:txBody>
      </p:sp>
    </p:spTree>
    <p:extLst>
      <p:ext uri="{BB962C8B-B14F-4D97-AF65-F5344CB8AC3E}">
        <p14:creationId xmlns:p14="http://schemas.microsoft.com/office/powerpoint/2010/main" val="1638743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274638"/>
            <a:ext cx="9144000" cy="1498178"/>
          </a:xfrm>
        </p:spPr>
        <p:txBody>
          <a:bodyPr>
            <a:normAutofit fontScale="90000"/>
          </a:bodyPr>
          <a:lstStyle/>
          <a:p>
            <a:br>
              <a:rPr lang="fr-FR" b="1" dirty="0">
                <a:solidFill>
                  <a:schemeClr val="tx2"/>
                </a:solidFill>
              </a:rPr>
            </a:br>
            <a:br>
              <a:rPr lang="fr-FR" b="1" dirty="0">
                <a:solidFill>
                  <a:schemeClr val="tx2"/>
                </a:solidFill>
              </a:rPr>
            </a:br>
            <a:r>
              <a:rPr lang="fr-FR" b="1" dirty="0">
                <a:solidFill>
                  <a:schemeClr val="tx2"/>
                </a:solidFill>
              </a:rPr>
              <a:t>L’Humain à l’Ere de l’homme augmenté</a:t>
            </a:r>
            <a:br>
              <a:rPr lang="fr-FR" b="1" dirty="0">
                <a:solidFill>
                  <a:schemeClr val="tx2"/>
                </a:solidFill>
              </a:rPr>
            </a:br>
            <a:br>
              <a:rPr lang="fr-FR" b="1" dirty="0">
                <a:solidFill>
                  <a:schemeClr val="tx2"/>
                </a:solidFill>
              </a:rPr>
            </a:br>
            <a:br>
              <a:rPr lang="fr-FR" b="1" dirty="0">
                <a:solidFill>
                  <a:schemeClr val="tx2"/>
                </a:solidFill>
              </a:rPr>
            </a:br>
            <a:endParaRPr lang="fr-FR" sz="2200" dirty="0"/>
          </a:p>
        </p:txBody>
      </p:sp>
      <p:sp>
        <p:nvSpPr>
          <p:cNvPr id="3" name="Espace réservé du contenu 2"/>
          <p:cNvSpPr>
            <a:spLocks noGrp="1"/>
          </p:cNvSpPr>
          <p:nvPr>
            <p:ph idx="1"/>
          </p:nvPr>
        </p:nvSpPr>
        <p:spPr>
          <a:xfrm>
            <a:off x="1524000" y="2132856"/>
            <a:ext cx="9144000" cy="4725144"/>
          </a:xfrm>
        </p:spPr>
        <p:txBody>
          <a:bodyPr>
            <a:normAutofit/>
          </a:bodyPr>
          <a:lstStyle/>
          <a:p>
            <a:pPr algn="ctr">
              <a:buNone/>
            </a:pPr>
            <a:r>
              <a:rPr lang="fr-FR" b="1" dirty="0">
                <a:solidFill>
                  <a:schemeClr val="tx2"/>
                </a:solidFill>
              </a:rPr>
              <a:t>			NBIC et IA</a:t>
            </a:r>
          </a:p>
          <a:p>
            <a:endParaRPr lang="fr-FR" b="1" dirty="0"/>
          </a:p>
          <a:p>
            <a:endParaRPr lang="fr-FR" dirty="0"/>
          </a:p>
        </p:txBody>
      </p:sp>
      <p:pic>
        <p:nvPicPr>
          <p:cNvPr id="4" name="Picture 4"/>
          <p:cNvPicPr>
            <a:picLocks noChangeAspect="1" noChangeArrowheads="1"/>
          </p:cNvPicPr>
          <p:nvPr/>
        </p:nvPicPr>
        <p:blipFill>
          <a:blip r:embed="rId3" cstate="print"/>
          <a:srcRect/>
          <a:stretch>
            <a:fillRect/>
          </a:stretch>
        </p:blipFill>
        <p:spPr>
          <a:xfrm>
            <a:off x="1919537" y="2492896"/>
            <a:ext cx="3773807" cy="2664296"/>
          </a:xfrm>
          <a:prstGeom prst="rect">
            <a:avLst/>
          </a:prstGeom>
        </p:spPr>
      </p:pic>
      <p:pic>
        <p:nvPicPr>
          <p:cNvPr id="6" name="Picture 2" descr="http://static.commentcamarche.net/www.commentcamarche.net/faq/images/SU4tfAYL-asim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969" y="3645025"/>
            <a:ext cx="4444729" cy="2833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tatic.commentcamarche.net/www.commentcamarche.net/faq/images/SU4tfAYL-asimo-s-.png">
            <a:extLst>
              <a:ext uri="{FF2B5EF4-FFF2-40B4-BE49-F238E27FC236}">
                <a16:creationId xmlns:a16="http://schemas.microsoft.com/office/drawing/2014/main" id="{AF06EA0E-881C-4C3C-8176-E72525533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734" y="3645025"/>
            <a:ext cx="4444729" cy="283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218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274638"/>
            <a:ext cx="9144000" cy="1143000"/>
          </a:xfrm>
        </p:spPr>
        <p:txBody>
          <a:bodyPr>
            <a:noAutofit/>
          </a:bodyPr>
          <a:lstStyle/>
          <a:p>
            <a:r>
              <a:rPr lang="fr-FR" sz="3200" b="1" dirty="0">
                <a:solidFill>
                  <a:srgbClr val="FF0000"/>
                </a:solidFill>
              </a:rPr>
              <a:t>Au temps de l’IA et des neurosciences</a:t>
            </a:r>
            <a:br>
              <a:rPr lang="fr-FR" sz="3200" b="1" dirty="0"/>
            </a:br>
            <a:r>
              <a:rPr lang="fr-FR" sz="3200" b="1" dirty="0"/>
              <a:t>Brain Computer Interface a permis de faire marcher un exosquelette grâce à un implant neuronal</a:t>
            </a:r>
          </a:p>
        </p:txBody>
      </p:sp>
      <p:sp>
        <p:nvSpPr>
          <p:cNvPr id="3" name="Espace réservé du contenu 2"/>
          <p:cNvSpPr>
            <a:spLocks noGrp="1"/>
          </p:cNvSpPr>
          <p:nvPr>
            <p:ph idx="1"/>
          </p:nvPr>
        </p:nvSpPr>
        <p:spPr>
          <a:xfrm>
            <a:off x="2423593" y="1700809"/>
            <a:ext cx="7704856" cy="8515525"/>
          </a:xfrm>
        </p:spPr>
        <p:txBody>
          <a:bodyPr/>
          <a:lstStyle/>
          <a:p>
            <a:pPr marL="0" indent="0">
              <a:buNone/>
            </a:pPr>
            <a:r>
              <a:rPr lang="fr-FR" dirty="0"/>
              <a:t>l'implant neuronal </a:t>
            </a:r>
            <a:r>
              <a:rPr lang="fr-FR" dirty="0" err="1"/>
              <a:t>Wimagine</a:t>
            </a:r>
            <a:r>
              <a:rPr lang="fr-FR" dirty="0"/>
              <a:t> couplé à des algorithmes d'intelligence artificielle</a:t>
            </a:r>
          </a:p>
        </p:txBody>
      </p:sp>
      <p:sp>
        <p:nvSpPr>
          <p:cNvPr id="4" name="Rectangle 1"/>
          <p:cNvSpPr>
            <a:spLocks noChangeArrowheads="1"/>
          </p:cNvSpPr>
          <p:nvPr/>
        </p:nvSpPr>
        <p:spPr bwMode="auto">
          <a:xfrm flipH="1">
            <a:off x="2883071" y="4134103"/>
            <a:ext cx="457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fr-FR" dirty="0">
                <a:latin typeface="Arial" panose="020B0604020202020204" pitchFamily="34" charset="0"/>
              </a:rPr>
              <a:t> </a:t>
            </a:r>
          </a:p>
        </p:txBody>
      </p:sp>
      <p:pic>
        <p:nvPicPr>
          <p:cNvPr id="2050" name="Picture 2" descr="https://static.latribune.fr/full_width/1279068/clinatec-2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3356992"/>
            <a:ext cx="58293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18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IA et homme-machine</a:t>
            </a:r>
          </a:p>
        </p:txBody>
      </p:sp>
      <p:sp>
        <p:nvSpPr>
          <p:cNvPr id="3" name="Espace réservé du contenu 2"/>
          <p:cNvSpPr>
            <a:spLocks noGrp="1"/>
          </p:cNvSpPr>
          <p:nvPr>
            <p:ph idx="1"/>
          </p:nvPr>
        </p:nvSpPr>
        <p:spPr>
          <a:xfrm>
            <a:off x="1524000" y="1196752"/>
            <a:ext cx="9144000" cy="5400600"/>
          </a:xfrm>
        </p:spPr>
        <p:txBody>
          <a:bodyPr>
            <a:normAutofit/>
          </a:bodyPr>
          <a:lstStyle/>
          <a:p>
            <a:pPr algn="ctr"/>
            <a:r>
              <a:rPr lang="fr-FR" b="1" dirty="0">
                <a:solidFill>
                  <a:schemeClr val="tx2"/>
                </a:solidFill>
              </a:rPr>
              <a:t>IA artificielle, machines apprenantes, interface cerveau-machine; traitement des Big Data.</a:t>
            </a:r>
          </a:p>
          <a:p>
            <a:pPr algn="ctr"/>
            <a:r>
              <a:rPr lang="fr-FR" b="1" dirty="0">
                <a:solidFill>
                  <a:schemeClr val="tx2"/>
                </a:solidFill>
              </a:rPr>
              <a:t>« De l’homme machine au corps en pièces détachées » </a:t>
            </a:r>
          </a:p>
          <a:p>
            <a:pPr algn="ctr"/>
            <a:r>
              <a:rPr lang="fr-FR" sz="2400" b="1" dirty="0"/>
              <a:t>Cyborg et IA : la fusion programmée entre l’homme et la machine?</a:t>
            </a:r>
          </a:p>
          <a:p>
            <a:pPr algn="ctr">
              <a:buNone/>
            </a:pPr>
            <a:endParaRPr lang="fr-FR" dirty="0"/>
          </a:p>
        </p:txBody>
      </p:sp>
      <p:pic>
        <p:nvPicPr>
          <p:cNvPr id="2050" name="Picture 2" descr="http://static.commentcamarche.net/www.commentcamarche.net/faq/images/SU4tfAYL-asim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736" y="3356993"/>
            <a:ext cx="4896544" cy="312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027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err="1"/>
              <a:t>Laudato</a:t>
            </a:r>
            <a:r>
              <a:rPr lang="fr-FR" sz="3600" b="1" dirty="0"/>
              <a:t> Si et le paradigme techno-économique (Chapitre 3)</a:t>
            </a:r>
          </a:p>
        </p:txBody>
      </p:sp>
      <p:sp>
        <p:nvSpPr>
          <p:cNvPr id="3" name="Espace réservé du contenu 2"/>
          <p:cNvSpPr>
            <a:spLocks noGrp="1"/>
          </p:cNvSpPr>
          <p:nvPr>
            <p:ph idx="1"/>
          </p:nvPr>
        </p:nvSpPr>
        <p:spPr/>
        <p:txBody>
          <a:bodyPr>
            <a:normAutofit/>
          </a:bodyPr>
          <a:lstStyle/>
          <a:p>
            <a:r>
              <a:rPr lang="fr-FR" i="1" dirty="0"/>
              <a:t>Il ne suffit pas de concilier en un juste milieu la protection de la nature et le profit financier, ou la préservation de l’environnement et le progrès… </a:t>
            </a:r>
            <a:r>
              <a:rPr lang="fr-FR" b="1" i="1" dirty="0">
                <a:solidFill>
                  <a:srgbClr val="00B050"/>
                </a:solidFill>
              </a:rPr>
              <a:t>il s’agit de redéfinir le progrès</a:t>
            </a:r>
            <a:r>
              <a:rPr lang="fr-FR" i="1" dirty="0"/>
              <a:t>. </a:t>
            </a:r>
            <a:r>
              <a:rPr lang="fr-FR" b="1" i="1" dirty="0">
                <a:solidFill>
                  <a:srgbClr val="FF0000"/>
                </a:solidFill>
              </a:rPr>
              <a:t>Un développement technologique et économique qui ne laisse pas un monde meilleur et une qualité de vie intégralement supérieure ne peut pas être considéré comme un progrès</a:t>
            </a:r>
            <a:r>
              <a:rPr lang="fr-FR" i="1" dirty="0"/>
              <a:t> </a:t>
            </a:r>
            <a:r>
              <a:rPr lang="fr-FR" dirty="0"/>
              <a:t>(LS 194). </a:t>
            </a:r>
          </a:p>
          <a:p>
            <a:r>
              <a:rPr lang="fr-FR" dirty="0"/>
              <a:t>Ce progrès, ne se confond pas avec la croissance, avec un accroissement de puissance technologique, avec l’accumulation de richesses matérielles et avec l’augmentation du PIB, sans pour autant négliger ces facteurs.</a:t>
            </a:r>
          </a:p>
          <a:p>
            <a:endParaRPr lang="fr-FR" dirty="0"/>
          </a:p>
        </p:txBody>
      </p:sp>
    </p:spTree>
    <p:extLst>
      <p:ext uri="{BB962C8B-B14F-4D97-AF65-F5344CB8AC3E}">
        <p14:creationId xmlns:p14="http://schemas.microsoft.com/office/powerpoint/2010/main" val="300862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16632"/>
            <a:ext cx="10403840" cy="1080120"/>
          </a:xfrm>
        </p:spPr>
        <p:txBody>
          <a:bodyPr>
            <a:normAutofit fontScale="90000"/>
          </a:bodyPr>
          <a:lstStyle/>
          <a:p>
            <a:pPr algn="ctr"/>
            <a:r>
              <a:rPr lang="fr-FR" b="1" dirty="0">
                <a:solidFill>
                  <a:schemeClr val="tx2"/>
                </a:solidFill>
              </a:rPr>
              <a:t>Des siècles de conflits puis un nouveau dialogue                                  dans l’occident chrétien</a:t>
            </a:r>
          </a:p>
        </p:txBody>
      </p:sp>
      <p:sp>
        <p:nvSpPr>
          <p:cNvPr id="3" name="Espace réservé du contenu 2"/>
          <p:cNvSpPr>
            <a:spLocks noGrp="1"/>
          </p:cNvSpPr>
          <p:nvPr>
            <p:ph idx="1"/>
          </p:nvPr>
        </p:nvSpPr>
        <p:spPr>
          <a:xfrm>
            <a:off x="1524000" y="1600200"/>
            <a:ext cx="9133840" cy="5141168"/>
          </a:xfrm>
        </p:spPr>
        <p:txBody>
          <a:bodyPr>
            <a:normAutofit fontScale="85000" lnSpcReduction="20000"/>
          </a:bodyPr>
          <a:lstStyle/>
          <a:p>
            <a:r>
              <a:rPr lang="fr-FR" dirty="0"/>
              <a:t>Avec Copernic et Galilée, l’homme n’est plus au centre du monde et l’ordre du cosmos ne parle plus directement de Dieu</a:t>
            </a:r>
          </a:p>
          <a:p>
            <a:r>
              <a:rPr lang="fr-FR" dirty="0"/>
              <a:t>Avec Darwin et les théories de l’évolution, l’homme ne serait plus qu’un vivant parmi d’autres, entre hasard et nécessité</a:t>
            </a:r>
          </a:p>
          <a:p>
            <a:r>
              <a:rPr lang="fr-FR" dirty="0"/>
              <a:t>Avec Freud, l’homme n’est même plus au centre de lui-même !</a:t>
            </a:r>
          </a:p>
          <a:p>
            <a:pPr marL="0" indent="0">
              <a:buNone/>
            </a:pPr>
            <a:endParaRPr lang="fr-FR" dirty="0"/>
          </a:p>
          <a:p>
            <a:pPr marL="0" indent="0" algn="ctr">
              <a:buNone/>
            </a:pPr>
            <a:r>
              <a:rPr lang="fr-FR" sz="3800" b="1" dirty="0">
                <a:solidFill>
                  <a:srgbClr val="FF0000"/>
                </a:solidFill>
              </a:rPr>
              <a:t>Quand les sciences dures du 20</a:t>
            </a:r>
            <a:r>
              <a:rPr lang="fr-FR" sz="3800" b="1" baseline="30000" dirty="0">
                <a:solidFill>
                  <a:srgbClr val="FF0000"/>
                </a:solidFill>
              </a:rPr>
              <a:t>ème</a:t>
            </a:r>
            <a:r>
              <a:rPr lang="fr-FR" sz="3800" b="1" dirty="0">
                <a:solidFill>
                  <a:srgbClr val="FF0000"/>
                </a:solidFill>
              </a:rPr>
              <a:t> siècle        relancent les questions</a:t>
            </a:r>
          </a:p>
          <a:p>
            <a:pPr marL="0" indent="0" algn="ctr">
              <a:buNone/>
            </a:pPr>
            <a:r>
              <a:rPr lang="fr-FR" sz="3800" b="1" dirty="0">
                <a:solidFill>
                  <a:schemeClr val="tx2"/>
                </a:solidFill>
              </a:rPr>
              <a:t>  </a:t>
            </a:r>
            <a:br>
              <a:rPr lang="fr-FR" sz="3800" b="1" dirty="0">
                <a:solidFill>
                  <a:schemeClr val="tx2"/>
                </a:solidFill>
              </a:rPr>
            </a:br>
            <a:r>
              <a:rPr lang="fr-FR" sz="3800" b="1" dirty="0">
                <a:solidFill>
                  <a:schemeClr val="tx2"/>
                </a:solidFill>
              </a:rPr>
              <a:t>« qu’est-ce que l’homme » ?</a:t>
            </a:r>
            <a:br>
              <a:rPr lang="fr-FR" sz="3800" b="1" dirty="0">
                <a:solidFill>
                  <a:schemeClr val="tx2"/>
                </a:solidFill>
              </a:rPr>
            </a:br>
            <a:r>
              <a:rPr lang="fr-FR" sz="3800" b="1" dirty="0">
                <a:solidFill>
                  <a:schemeClr val="tx2"/>
                </a:solidFill>
              </a:rPr>
              <a:t>« qu’est-ce que la vie? »</a:t>
            </a:r>
            <a:br>
              <a:rPr lang="fr-FR" sz="3800" b="1" dirty="0">
                <a:solidFill>
                  <a:schemeClr val="tx2"/>
                </a:solidFill>
              </a:rPr>
            </a:br>
            <a:r>
              <a:rPr lang="fr-FR" sz="3800" b="1" dirty="0">
                <a:solidFill>
                  <a:schemeClr val="tx2"/>
                </a:solidFill>
              </a:rPr>
              <a:t>« qu’est-ce que la conscience? »</a:t>
            </a:r>
          </a:p>
          <a:p>
            <a:pPr marL="0" indent="0" algn="ctr">
              <a:buNone/>
            </a:pPr>
            <a:r>
              <a:rPr lang="fr-FR" sz="3800" b="1" dirty="0">
                <a:solidFill>
                  <a:schemeClr val="tx2"/>
                </a:solidFill>
              </a:rPr>
              <a:t>L’univers a-t-il un sens?</a:t>
            </a:r>
            <a:endParaRPr lang="fr-FR" sz="3800" dirty="0"/>
          </a:p>
        </p:txBody>
      </p:sp>
    </p:spTree>
    <p:extLst>
      <p:ext uri="{BB962C8B-B14F-4D97-AF65-F5344CB8AC3E}">
        <p14:creationId xmlns:p14="http://schemas.microsoft.com/office/powerpoint/2010/main" val="2303458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341E6-CA8B-48B6-9444-2D4391C78673}"/>
              </a:ext>
            </a:extLst>
          </p:cNvPr>
          <p:cNvSpPr>
            <a:spLocks noGrp="1"/>
          </p:cNvSpPr>
          <p:nvPr>
            <p:ph type="title"/>
          </p:nvPr>
        </p:nvSpPr>
        <p:spPr/>
        <p:txBody>
          <a:bodyPr/>
          <a:lstStyle/>
          <a:p>
            <a:pPr algn="ctr"/>
            <a:r>
              <a:rPr lang="fr-FR" b="1" dirty="0">
                <a:solidFill>
                  <a:srgbClr val="FF0000"/>
                </a:solidFill>
              </a:rPr>
              <a:t>Le numérique et le réel</a:t>
            </a:r>
            <a:br>
              <a:rPr lang="fr-FR" b="1" dirty="0">
                <a:solidFill>
                  <a:srgbClr val="FF0000"/>
                </a:solidFill>
              </a:rPr>
            </a:br>
            <a:r>
              <a:rPr lang="fr-FR" b="1" dirty="0">
                <a:solidFill>
                  <a:srgbClr val="FF0000"/>
                </a:solidFill>
              </a:rPr>
              <a:t>Comprendre ou prédire?</a:t>
            </a:r>
          </a:p>
        </p:txBody>
      </p:sp>
      <p:sp>
        <p:nvSpPr>
          <p:cNvPr id="3" name="Espace réservé du contenu 2">
            <a:extLst>
              <a:ext uri="{FF2B5EF4-FFF2-40B4-BE49-F238E27FC236}">
                <a16:creationId xmlns:a16="http://schemas.microsoft.com/office/drawing/2014/main" id="{27B6947A-5D5D-4173-BE68-C5E6E0EF0E9C}"/>
              </a:ext>
            </a:extLst>
          </p:cNvPr>
          <p:cNvSpPr>
            <a:spLocks noGrp="1"/>
          </p:cNvSpPr>
          <p:nvPr>
            <p:ph idx="1"/>
          </p:nvPr>
        </p:nvSpPr>
        <p:spPr/>
        <p:txBody>
          <a:bodyPr/>
          <a:lstStyle/>
          <a:p>
            <a:r>
              <a:rPr lang="fr-FR" b="1" dirty="0">
                <a:solidFill>
                  <a:srgbClr val="FF0000"/>
                </a:solidFill>
              </a:rPr>
              <a:t>Des causalités aux corrélations</a:t>
            </a:r>
            <a:r>
              <a:rPr lang="fr-FR" b="1" dirty="0"/>
              <a:t>, un changement de regard sur le réel</a:t>
            </a:r>
          </a:p>
          <a:p>
            <a:pPr marL="0" indent="0">
              <a:buNone/>
            </a:pPr>
            <a:endParaRPr lang="fr-FR" b="1" dirty="0"/>
          </a:p>
          <a:p>
            <a:r>
              <a:rPr lang="fr-FR" b="1" dirty="0"/>
              <a:t>Un changement radical en cours, un « passage »:</a:t>
            </a:r>
          </a:p>
          <a:p>
            <a:pPr marL="0" indent="0">
              <a:buNone/>
            </a:pPr>
            <a:r>
              <a:rPr lang="fr-FR" b="1" dirty="0">
                <a:solidFill>
                  <a:srgbClr val="FF0000"/>
                </a:solidFill>
              </a:rPr>
              <a:t>« Comprendre pour faire » </a:t>
            </a:r>
            <a:r>
              <a:rPr lang="fr-FR" b="1" dirty="0"/>
              <a:t>(science classique),</a:t>
            </a:r>
          </a:p>
          <a:p>
            <a:pPr marL="0" indent="0">
              <a:buNone/>
            </a:pPr>
            <a:r>
              <a:rPr lang="fr-FR" b="1" dirty="0"/>
              <a:t> </a:t>
            </a:r>
            <a:r>
              <a:rPr lang="fr-FR" b="1" dirty="0">
                <a:solidFill>
                  <a:srgbClr val="FF0000"/>
                </a:solidFill>
              </a:rPr>
              <a:t>«</a:t>
            </a:r>
            <a:r>
              <a:rPr lang="fr-FR" b="1" dirty="0"/>
              <a:t> </a:t>
            </a:r>
            <a:r>
              <a:rPr lang="fr-FR" b="1" dirty="0">
                <a:solidFill>
                  <a:srgbClr val="FF0000"/>
                </a:solidFill>
              </a:rPr>
              <a:t>Faire pour comprendre</a:t>
            </a:r>
            <a:r>
              <a:rPr lang="fr-FR" b="1" dirty="0"/>
              <a:t> </a:t>
            </a:r>
            <a:r>
              <a:rPr lang="fr-FR" b="1" dirty="0">
                <a:solidFill>
                  <a:srgbClr val="FF0000"/>
                </a:solidFill>
              </a:rPr>
              <a:t>»</a:t>
            </a:r>
            <a:r>
              <a:rPr lang="fr-FR" b="1" dirty="0"/>
              <a:t> (technosciences), </a:t>
            </a:r>
          </a:p>
          <a:p>
            <a:pPr marL="0" indent="0">
              <a:buNone/>
            </a:pPr>
            <a:r>
              <a:rPr lang="fr-FR" b="1" dirty="0"/>
              <a:t>jusqu’à </a:t>
            </a:r>
          </a:p>
          <a:p>
            <a:pPr marL="0" indent="0">
              <a:buNone/>
            </a:pPr>
            <a:r>
              <a:rPr lang="fr-FR" b="1" dirty="0">
                <a:solidFill>
                  <a:srgbClr val="FF0000"/>
                </a:solidFill>
              </a:rPr>
              <a:t>« Faire en prévoyant sans comprendre » </a:t>
            </a:r>
            <a:r>
              <a:rPr lang="fr-FR" b="1" dirty="0"/>
              <a:t>(IA machines intelligentes)?</a:t>
            </a:r>
          </a:p>
        </p:txBody>
      </p:sp>
    </p:spTree>
    <p:extLst>
      <p:ext uri="{BB962C8B-B14F-4D97-AF65-F5344CB8AC3E}">
        <p14:creationId xmlns:p14="http://schemas.microsoft.com/office/powerpoint/2010/main" val="2810302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70827B-393E-41CD-8CA5-C76365C15D16}"/>
              </a:ext>
            </a:extLst>
          </p:cNvPr>
          <p:cNvSpPr>
            <a:spLocks noGrp="1"/>
          </p:cNvSpPr>
          <p:nvPr>
            <p:ph type="title"/>
          </p:nvPr>
        </p:nvSpPr>
        <p:spPr/>
        <p:txBody>
          <a:bodyPr>
            <a:normAutofit fontScale="90000"/>
          </a:bodyPr>
          <a:lstStyle/>
          <a:p>
            <a:pPr algn="ctr"/>
            <a:r>
              <a:rPr lang="fr-FR" dirty="0"/>
              <a:t>Manifeste pour refonder le progrès</a:t>
            </a:r>
            <a:br>
              <a:rPr lang="fr-FR" dirty="0"/>
            </a:br>
            <a:r>
              <a:rPr lang="fr-FR" dirty="0"/>
              <a:t>Parlement des Entrepreneurs d’avenir les 22 et 23 janvier 2020 </a:t>
            </a:r>
          </a:p>
        </p:txBody>
      </p:sp>
      <p:sp>
        <p:nvSpPr>
          <p:cNvPr id="3" name="Espace réservé du contenu 2">
            <a:extLst>
              <a:ext uri="{FF2B5EF4-FFF2-40B4-BE49-F238E27FC236}">
                <a16:creationId xmlns:a16="http://schemas.microsoft.com/office/drawing/2014/main" id="{A41AA533-001F-48A7-BF4D-E8238B01DFFF}"/>
              </a:ext>
            </a:extLst>
          </p:cNvPr>
          <p:cNvSpPr>
            <a:spLocks noGrp="1"/>
          </p:cNvSpPr>
          <p:nvPr>
            <p:ph idx="1"/>
          </p:nvPr>
        </p:nvSpPr>
        <p:spPr>
          <a:xfrm>
            <a:off x="838200" y="1825624"/>
            <a:ext cx="10515600" cy="5032375"/>
          </a:xfrm>
        </p:spPr>
        <p:txBody>
          <a:bodyPr>
            <a:normAutofit fontScale="77500" lnSpcReduction="20000"/>
          </a:bodyPr>
          <a:lstStyle/>
          <a:p>
            <a:pPr marL="0" indent="0">
              <a:buNone/>
            </a:pPr>
            <a:r>
              <a:rPr lang="fr-FR" dirty="0"/>
              <a:t>Trois étapes pour refonder le progrès dans une réconciliation avec le vivant </a:t>
            </a:r>
          </a:p>
          <a:p>
            <a:pPr marL="0" indent="0">
              <a:buNone/>
            </a:pPr>
            <a:r>
              <a:rPr lang="fr-FR" dirty="0"/>
              <a:t>1 - </a:t>
            </a:r>
            <a:r>
              <a:rPr lang="fr-FR" b="1" dirty="0"/>
              <a:t>Réconcilier progrès technique et vivant </a:t>
            </a:r>
            <a:r>
              <a:rPr lang="fr-FR" dirty="0"/>
              <a:t>- Les dégâts du progrès - Repenser la trajectoire technique - Faire de la technique un soutien à la production du vivant - Les scientifiques comme éclaireurs et vigiles </a:t>
            </a:r>
          </a:p>
          <a:p>
            <a:pPr marL="0" indent="0">
              <a:buNone/>
            </a:pPr>
            <a:r>
              <a:rPr lang="fr-FR" dirty="0"/>
              <a:t>2 - </a:t>
            </a:r>
            <a:r>
              <a:rPr lang="fr-FR" b="1" dirty="0"/>
              <a:t>Inventer une politique de la Terre </a:t>
            </a:r>
            <a:r>
              <a:rPr lang="fr-FR" dirty="0"/>
              <a:t>- </a:t>
            </a:r>
            <a:r>
              <a:rPr lang="fr-FR" dirty="0" err="1"/>
              <a:t>Ré-encastrer</a:t>
            </a:r>
            <a:r>
              <a:rPr lang="fr-FR" dirty="0"/>
              <a:t> la société et l’économie dans la biosphère - Résister aux indifférences, réduire les injustices - Cultiver une souveraineté du politique face au numérique </a:t>
            </a:r>
          </a:p>
          <a:p>
            <a:pPr marL="0" indent="0">
              <a:buNone/>
            </a:pPr>
            <a:r>
              <a:rPr lang="fr-FR" dirty="0"/>
              <a:t>3 - </a:t>
            </a:r>
            <a:r>
              <a:rPr lang="fr-FR" b="1" dirty="0"/>
              <a:t>Régénération et création de valeur </a:t>
            </a:r>
            <a:r>
              <a:rPr lang="fr-FR" dirty="0"/>
              <a:t>- La comptabilité comme levier de transition - Explorer des pratiques cohérentes avec nos milieux de vie. </a:t>
            </a:r>
          </a:p>
          <a:p>
            <a:pPr marL="0" indent="0">
              <a:buNone/>
            </a:pPr>
            <a:endParaRPr lang="fr-FR" dirty="0"/>
          </a:p>
          <a:p>
            <a:pPr marL="0" indent="0" algn="ctr">
              <a:buNone/>
            </a:pPr>
            <a:r>
              <a:rPr lang="fr-FR" sz="3500" b="1" dirty="0">
                <a:solidFill>
                  <a:srgbClr val="FF0000"/>
                </a:solidFill>
              </a:rPr>
              <a:t>Comment les sagesses des religions peuvent-elles collaborer au développement raisonné des sciences et technosciences pour servir le Bien commun?</a:t>
            </a:r>
          </a:p>
          <a:p>
            <a:pPr marL="0" indent="0" algn="ctr">
              <a:buNone/>
            </a:pPr>
            <a:r>
              <a:rPr lang="fr-FR" sz="3500" b="1" dirty="0">
                <a:solidFill>
                  <a:schemeClr val="accent1"/>
                </a:solidFill>
              </a:rPr>
              <a:t>Retour sur l’humain, entre sciences du vivant et anthropologie chrétienne</a:t>
            </a:r>
          </a:p>
        </p:txBody>
      </p:sp>
    </p:spTree>
    <p:extLst>
      <p:ext uri="{BB962C8B-B14F-4D97-AF65-F5344CB8AC3E}">
        <p14:creationId xmlns:p14="http://schemas.microsoft.com/office/powerpoint/2010/main" val="3410861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D6BDFBD7-38CC-4BB0-86FD-022DFABE0518}"/>
              </a:ext>
            </a:extLst>
          </p:cNvPr>
          <p:cNvSpPr>
            <a:spLocks noGrp="1" noChangeArrowheads="1"/>
          </p:cNvSpPr>
          <p:nvPr>
            <p:ph type="title"/>
          </p:nvPr>
        </p:nvSpPr>
        <p:spPr/>
        <p:txBody>
          <a:bodyPr>
            <a:normAutofit fontScale="90000"/>
          </a:bodyPr>
          <a:lstStyle/>
          <a:p>
            <a:pPr algn="ctr"/>
            <a:r>
              <a:rPr lang="fr-FR" altLang="fr-FR" b="1" dirty="0">
                <a:solidFill>
                  <a:srgbClr val="FF0000"/>
                </a:solidFill>
              </a:rPr>
              <a:t> Lien émotion-raison pour l’humain et ses formes d’intelligence</a:t>
            </a:r>
            <a:br>
              <a:rPr lang="fr-FR" altLang="fr-FR" b="1" dirty="0">
                <a:solidFill>
                  <a:srgbClr val="FF0000"/>
                </a:solidFill>
              </a:rPr>
            </a:br>
            <a:r>
              <a:rPr lang="fr-FR" altLang="fr-FR" sz="3600" b="1" dirty="0"/>
              <a:t>L’histoire de </a:t>
            </a:r>
            <a:r>
              <a:rPr lang="fr-FR" altLang="fr-FR" sz="3600" b="1" dirty="0" err="1"/>
              <a:t>Phinéas</a:t>
            </a:r>
            <a:r>
              <a:rPr lang="fr-FR" altLang="fr-FR" sz="3600" b="1" dirty="0"/>
              <a:t> Cage</a:t>
            </a:r>
          </a:p>
        </p:txBody>
      </p:sp>
      <p:sp>
        <p:nvSpPr>
          <p:cNvPr id="7171" name="Espace réservé du contenu 2">
            <a:extLst>
              <a:ext uri="{FF2B5EF4-FFF2-40B4-BE49-F238E27FC236}">
                <a16:creationId xmlns:a16="http://schemas.microsoft.com/office/drawing/2014/main" id="{9CA7CCB5-51D2-4F03-AF4B-31415051E83C}"/>
              </a:ext>
            </a:extLst>
          </p:cNvPr>
          <p:cNvSpPr>
            <a:spLocks noGrp="1" noChangeArrowheads="1"/>
          </p:cNvSpPr>
          <p:nvPr>
            <p:ph idx="1"/>
          </p:nvPr>
        </p:nvSpPr>
        <p:spPr/>
        <p:txBody>
          <a:bodyPr/>
          <a:lstStyle/>
          <a:p>
            <a:endParaRPr lang="fr-FR" altLang="fr-FR" dirty="0"/>
          </a:p>
          <a:p>
            <a:r>
              <a:rPr lang="fr-FR" altLang="fr-FR" dirty="0"/>
              <a:t>Privé de ses sensations suite à un accident, Phineas Gage se trouve également privé de ses repères émotionnels et de la mémoire des expériences.  </a:t>
            </a:r>
          </a:p>
          <a:p>
            <a:r>
              <a:rPr lang="fr-FR" altLang="fr-FR" dirty="0"/>
              <a:t>Tout cela se combine pour induire un changement de caractère et des manques de repères au moment de prendre des décisions.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898F77AD-8166-4427-9988-E1D4A6F2B7CE}"/>
              </a:ext>
            </a:extLst>
          </p:cNvPr>
          <p:cNvSpPr>
            <a:spLocks noGrp="1" noChangeArrowheads="1"/>
          </p:cNvSpPr>
          <p:nvPr>
            <p:ph type="title"/>
          </p:nvPr>
        </p:nvSpPr>
        <p:spPr/>
        <p:txBody>
          <a:bodyPr/>
          <a:lstStyle/>
          <a:p>
            <a:pPr algn="ctr"/>
            <a:r>
              <a:rPr lang="fr-FR" altLang="fr-FR"/>
              <a:t>L’histoire de Phinéas Cage</a:t>
            </a:r>
            <a:br>
              <a:rPr lang="fr-FR" altLang="fr-FR"/>
            </a:br>
            <a:endParaRPr lang="fr-FR" altLang="fr-FR"/>
          </a:p>
        </p:txBody>
      </p:sp>
      <p:sp>
        <p:nvSpPr>
          <p:cNvPr id="8195" name="Espace réservé du contenu 2">
            <a:extLst>
              <a:ext uri="{FF2B5EF4-FFF2-40B4-BE49-F238E27FC236}">
                <a16:creationId xmlns:a16="http://schemas.microsoft.com/office/drawing/2014/main" id="{47EFFBB0-EA7C-40AB-AFEC-21EEB237182B}"/>
              </a:ext>
            </a:extLst>
          </p:cNvPr>
          <p:cNvSpPr>
            <a:spLocks noGrp="1" noChangeArrowheads="1"/>
          </p:cNvSpPr>
          <p:nvPr>
            <p:ph idx="1"/>
          </p:nvPr>
        </p:nvSpPr>
        <p:spPr>
          <a:xfrm>
            <a:off x="2424114" y="1628775"/>
            <a:ext cx="8243887" cy="4313238"/>
          </a:xfrm>
        </p:spPr>
        <p:txBody>
          <a:bodyPr/>
          <a:lstStyle/>
          <a:p>
            <a:r>
              <a:rPr lang="fr-FR" altLang="fr-FR"/>
              <a:t>Les « marqueurs somatiques » entrent en jeu lorsque nous considérons différentes options avant de prendre une décision, ils ne sont plus là chez Phinéas Gage. </a:t>
            </a:r>
          </a:p>
          <a:p>
            <a:r>
              <a:rPr lang="fr-FR" altLang="fr-FR"/>
              <a:t>Il perdit ainsi une partie de sa capacité d’agir en fonction des normes sociales apprises antérieurement par son cerveau. </a:t>
            </a:r>
            <a:r>
              <a:rPr lang="fr-FR" altLang="fr-FR" b="1"/>
              <a:t>Des liens fondamentaux entre ses émotions et sa raison </a:t>
            </a:r>
            <a:r>
              <a:rPr lang="fr-FR" altLang="fr-FR"/>
              <a:t>s’en trouvaient alors brisés.</a:t>
            </a:r>
          </a:p>
          <a:p>
            <a:endParaRPr lang="fr-FR" alt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49F26C43-8A7D-43E9-BF62-DF096D1FFBFD}"/>
              </a:ext>
            </a:extLst>
          </p:cNvPr>
          <p:cNvSpPr>
            <a:spLocks noGrp="1" noChangeArrowheads="1"/>
          </p:cNvSpPr>
          <p:nvPr>
            <p:ph type="title"/>
          </p:nvPr>
        </p:nvSpPr>
        <p:spPr/>
        <p:txBody>
          <a:bodyPr/>
          <a:lstStyle/>
          <a:p>
            <a:pPr algn="ctr"/>
            <a:r>
              <a:rPr lang="fr-FR" altLang="fr-FR"/>
              <a:t>Liens entre émotion et raison</a:t>
            </a:r>
            <a:br>
              <a:rPr lang="fr-FR" altLang="fr-FR"/>
            </a:br>
            <a:r>
              <a:rPr lang="fr-FR" altLang="fr-FR"/>
              <a:t>selon Antonio Damasio</a:t>
            </a:r>
          </a:p>
        </p:txBody>
      </p:sp>
      <p:sp>
        <p:nvSpPr>
          <p:cNvPr id="9219" name="Espace réservé du contenu 2">
            <a:extLst>
              <a:ext uri="{FF2B5EF4-FFF2-40B4-BE49-F238E27FC236}">
                <a16:creationId xmlns:a16="http://schemas.microsoft.com/office/drawing/2014/main" id="{8813110B-8C67-4FE3-9787-424A445486EB}"/>
              </a:ext>
            </a:extLst>
          </p:cNvPr>
          <p:cNvSpPr>
            <a:spLocks noGrp="1" noChangeArrowheads="1"/>
          </p:cNvSpPr>
          <p:nvPr>
            <p:ph idx="1"/>
          </p:nvPr>
        </p:nvSpPr>
        <p:spPr>
          <a:xfrm>
            <a:off x="2208214" y="1827213"/>
            <a:ext cx="8459787" cy="4114800"/>
          </a:xfrm>
        </p:spPr>
        <p:txBody>
          <a:bodyPr>
            <a:normAutofit/>
          </a:bodyPr>
          <a:lstStyle/>
          <a:p>
            <a:r>
              <a:rPr lang="fr-FR" altLang="fr-FR" dirty="0"/>
              <a:t>Les liens entre le « senti » ancré dans la biologie, les sentiments et émotions qu’il provoque et leurs interactions avec les processus mentaux, l’esprit humain mettant des mots sur ces ressentis. </a:t>
            </a:r>
          </a:p>
          <a:p>
            <a:r>
              <a:rPr lang="fr-FR" altLang="fr-FR" dirty="0"/>
              <a:t>Le cerveau établit des cartes neurales de nos ressentis corporels et nos sentis/sensations sont lus, les émotions viennent ainsi à la conscience et interagissent avec la pensée. </a:t>
            </a:r>
          </a:p>
          <a:p>
            <a:r>
              <a:rPr lang="fr-FR" altLang="fr-FR" dirty="0"/>
              <a:t>L’humain pense avec tout son corps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CA3F5132-FC89-4EE3-BA77-A40A2B15F0FD}"/>
              </a:ext>
            </a:extLst>
          </p:cNvPr>
          <p:cNvSpPr>
            <a:spLocks noGrp="1" noChangeArrowheads="1"/>
          </p:cNvSpPr>
          <p:nvPr>
            <p:ph type="title"/>
          </p:nvPr>
        </p:nvSpPr>
        <p:spPr/>
        <p:txBody>
          <a:bodyPr/>
          <a:lstStyle/>
          <a:p>
            <a:r>
              <a:rPr lang="fr-FR" altLang="fr-FR" dirty="0">
                <a:solidFill>
                  <a:srgbClr val="FF0000"/>
                </a:solidFill>
              </a:rPr>
              <a:t>Neurosciences et conscience</a:t>
            </a:r>
          </a:p>
        </p:txBody>
      </p:sp>
      <p:sp>
        <p:nvSpPr>
          <p:cNvPr id="13315" name="Espace réservé du contenu 2">
            <a:extLst>
              <a:ext uri="{FF2B5EF4-FFF2-40B4-BE49-F238E27FC236}">
                <a16:creationId xmlns:a16="http://schemas.microsoft.com/office/drawing/2014/main" id="{DE57AAB2-0153-44B7-8FD8-EDD1FD2267BA}"/>
              </a:ext>
            </a:extLst>
          </p:cNvPr>
          <p:cNvSpPr>
            <a:spLocks noGrp="1" noChangeArrowheads="1"/>
          </p:cNvSpPr>
          <p:nvPr>
            <p:ph idx="1"/>
          </p:nvPr>
        </p:nvSpPr>
        <p:spPr>
          <a:xfrm>
            <a:off x="2152650" y="1628776"/>
            <a:ext cx="7886700" cy="4371975"/>
          </a:xfrm>
        </p:spPr>
        <p:txBody>
          <a:bodyPr/>
          <a:lstStyle/>
          <a:p>
            <a:pPr>
              <a:defRPr/>
            </a:pPr>
            <a:r>
              <a:rPr lang="fr-FR" altLang="fr-FR" dirty="0"/>
              <a:t>Mémoire, langage, capacité d’imaginer, de prévoir, de calculer, de partager se sont combinés en </a:t>
            </a:r>
            <a:r>
              <a:rPr lang="fr-FR" altLang="fr-FR" b="1" dirty="0"/>
              <a:t>une formidable spirale </a:t>
            </a:r>
            <a:r>
              <a:rPr lang="fr-FR" altLang="fr-FR" b="1" dirty="0" err="1"/>
              <a:t>co</a:t>
            </a:r>
            <a:r>
              <a:rPr lang="fr-FR" altLang="fr-FR" b="1" dirty="0"/>
              <a:t>-évolutive</a:t>
            </a:r>
            <a:r>
              <a:rPr lang="fr-FR" altLang="fr-FR" dirty="0"/>
              <a:t>, que décrit bien l’épigénétique, cette discipline nouvelle qui démontre que inné et acquis, nature et culture fonctionnent en boucle.</a:t>
            </a:r>
          </a:p>
          <a:p>
            <a:pPr marL="0" indent="0">
              <a:buNone/>
              <a:defRPr/>
            </a:pPr>
            <a:endParaRPr lang="fr-FR" alt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99660"/>
            <a:ext cx="11930743" cy="1143000"/>
          </a:xfrm>
        </p:spPr>
        <p:txBody>
          <a:bodyPr>
            <a:noAutofit/>
          </a:bodyPr>
          <a:lstStyle/>
          <a:p>
            <a:pPr algn="ctr"/>
            <a:r>
              <a:rPr lang="fr-FR" sz="3600" b="1" dirty="0">
                <a:solidFill>
                  <a:srgbClr val="C00000"/>
                </a:solidFill>
              </a:rPr>
              <a:t> </a:t>
            </a:r>
            <a:br>
              <a:rPr lang="fr-FR" sz="3600" b="1" dirty="0">
                <a:solidFill>
                  <a:srgbClr val="C00000"/>
                </a:solidFill>
              </a:rPr>
            </a:br>
            <a:r>
              <a:rPr lang="fr-FR" sz="3600" b="1" dirty="0">
                <a:solidFill>
                  <a:schemeClr val="accent1"/>
                </a:solidFill>
              </a:rPr>
              <a:t>Les sciences du vivant et les relations biologie-psychisme-esprit</a:t>
            </a:r>
          </a:p>
        </p:txBody>
      </p:sp>
      <p:sp>
        <p:nvSpPr>
          <p:cNvPr id="3" name="Espace réservé du contenu 2"/>
          <p:cNvSpPr>
            <a:spLocks noGrp="1"/>
          </p:cNvSpPr>
          <p:nvPr>
            <p:ph idx="1"/>
          </p:nvPr>
        </p:nvSpPr>
        <p:spPr>
          <a:xfrm>
            <a:off x="87086" y="1916832"/>
            <a:ext cx="10580914" cy="4824536"/>
          </a:xfrm>
        </p:spPr>
        <p:txBody>
          <a:bodyPr>
            <a:normAutofit fontScale="92500" lnSpcReduction="10000"/>
          </a:bodyPr>
          <a:lstStyle/>
          <a:p>
            <a:r>
              <a:rPr lang="fr-FR" b="1" dirty="0">
                <a:solidFill>
                  <a:schemeClr val="tx2"/>
                </a:solidFill>
              </a:rPr>
              <a:t>L’</a:t>
            </a:r>
            <a:r>
              <a:rPr lang="fr-FR" b="1" dirty="0" err="1">
                <a:solidFill>
                  <a:schemeClr val="tx2"/>
                </a:solidFill>
              </a:rPr>
              <a:t>épigénitique</a:t>
            </a:r>
            <a:r>
              <a:rPr lang="fr-FR" b="1" dirty="0">
                <a:solidFill>
                  <a:schemeClr val="tx2"/>
                </a:solidFill>
              </a:rPr>
              <a:t> </a:t>
            </a:r>
            <a:r>
              <a:rPr lang="fr-FR" sz="2400" b="1" dirty="0"/>
              <a:t>(modulation de l’expression des gènes)</a:t>
            </a:r>
          </a:p>
          <a:p>
            <a:pPr marL="354013" indent="0">
              <a:buNone/>
            </a:pPr>
            <a:r>
              <a:rPr lang="fr-FR" dirty="0"/>
              <a:t>Pour les humains, on montre que la nutrition, l’exercice,  la gestion du stress, le plaisir et le réseau social peuvent intervenir sur les mécanismes de l’épigénèse. </a:t>
            </a:r>
            <a:r>
              <a:rPr lang="fr-FR" dirty="0">
                <a:solidFill>
                  <a:srgbClr val="00B050"/>
                </a:solidFill>
              </a:rPr>
              <a:t>Exemple du fœtus</a:t>
            </a:r>
          </a:p>
          <a:p>
            <a:pPr marL="0" indent="0">
              <a:buNone/>
            </a:pPr>
            <a:endParaRPr lang="fr-FR" dirty="0"/>
          </a:p>
          <a:p>
            <a:r>
              <a:rPr lang="fr-FR" b="1" dirty="0">
                <a:solidFill>
                  <a:schemeClr val="tx2"/>
                </a:solidFill>
              </a:rPr>
              <a:t>Etudes en neurosciences sur la plasticité cérébrale </a:t>
            </a:r>
            <a:r>
              <a:rPr lang="fr-FR" dirty="0"/>
              <a:t>(évolution des circuits neuronaux en fonction du vécu-psychique et spirituel). IRM de grands </a:t>
            </a:r>
            <a:r>
              <a:rPr lang="fr-FR" dirty="0" err="1"/>
              <a:t>méditants</a:t>
            </a:r>
            <a:r>
              <a:rPr lang="fr-FR" dirty="0"/>
              <a:t> et évolution neuronale.</a:t>
            </a:r>
          </a:p>
          <a:p>
            <a:pPr marL="0" indent="0">
              <a:buNone/>
            </a:pPr>
            <a:endParaRPr lang="fr-FR" dirty="0"/>
          </a:p>
          <a:p>
            <a:r>
              <a:rPr lang="fr-FR" dirty="0"/>
              <a:t>Ces études mettent en évidences de </a:t>
            </a:r>
            <a:r>
              <a:rPr lang="fr-FR" dirty="0">
                <a:solidFill>
                  <a:schemeClr val="tx2"/>
                </a:solidFill>
              </a:rPr>
              <a:t>nouvelles ouvertures sur les liens réciproques biologie-psychisme-spirituel. </a:t>
            </a:r>
          </a:p>
          <a:p>
            <a:r>
              <a:rPr lang="fr-FR" b="1" dirty="0">
                <a:solidFill>
                  <a:schemeClr val="tx2"/>
                </a:solidFill>
              </a:rPr>
              <a:t>La plasticité du vivant et sa « vulnérabilité »/ robustesse</a:t>
            </a:r>
          </a:p>
        </p:txBody>
      </p:sp>
      <p:sp>
        <p:nvSpPr>
          <p:cNvPr id="5" name="Titre 1">
            <a:extLst>
              <a:ext uri="{FF2B5EF4-FFF2-40B4-BE49-F238E27FC236}">
                <a16:creationId xmlns:a16="http://schemas.microsoft.com/office/drawing/2014/main" id="{FBF564B6-F1D4-4278-1F80-CE2C4CE6F0B3}"/>
              </a:ext>
            </a:extLst>
          </p:cNvPr>
          <p:cNvSpPr txBox="1">
            <a:spLocks/>
          </p:cNvSpPr>
          <p:nvPr/>
        </p:nvSpPr>
        <p:spPr>
          <a:xfrm>
            <a:off x="0" y="-36707"/>
            <a:ext cx="12199385" cy="926113"/>
          </a:xfrm>
          <a:prstGeom prst="rect">
            <a:avLst/>
          </a:prstGeom>
          <a:solidFill>
            <a:srgbClr val="6E0068"/>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FFFFFF"/>
                </a:solidFill>
              </a:rPr>
              <a:t>Dialogue sur l’homme vivant</a:t>
            </a:r>
            <a:endParaRPr lang="en-US" b="1" dirty="0">
              <a:solidFill>
                <a:srgbClr val="FFFFFF"/>
              </a:solidFill>
            </a:endParaRPr>
          </a:p>
        </p:txBody>
      </p:sp>
    </p:spTree>
    <p:extLst>
      <p:ext uri="{BB962C8B-B14F-4D97-AF65-F5344CB8AC3E}">
        <p14:creationId xmlns:p14="http://schemas.microsoft.com/office/powerpoint/2010/main" val="2903382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Communication\Services universitaires\services centraux\Rectorat\13-14\St-Irenee\Images\Saint-irenee.jpg"/>
          <p:cNvPicPr>
            <a:picLocks noChangeAspect="1" noChangeArrowheads="1"/>
          </p:cNvPicPr>
          <p:nvPr/>
        </p:nvPicPr>
        <p:blipFill>
          <a:blip r:embed="rId2" cstate="print"/>
          <a:srcRect/>
          <a:stretch>
            <a:fillRect/>
          </a:stretch>
        </p:blipFill>
        <p:spPr bwMode="auto">
          <a:xfrm>
            <a:off x="1991544" y="1436578"/>
            <a:ext cx="3217986" cy="4725144"/>
          </a:xfrm>
          <a:prstGeom prst="rect">
            <a:avLst/>
          </a:prstGeom>
          <a:noFill/>
        </p:spPr>
      </p:pic>
      <p:sp>
        <p:nvSpPr>
          <p:cNvPr id="6" name="ZoneTexte 5"/>
          <p:cNvSpPr txBox="1"/>
          <p:nvPr/>
        </p:nvSpPr>
        <p:spPr>
          <a:xfrm>
            <a:off x="1811524" y="974913"/>
            <a:ext cx="7704856" cy="461665"/>
          </a:xfrm>
          <a:prstGeom prst="rect">
            <a:avLst/>
          </a:prstGeom>
          <a:noFill/>
        </p:spPr>
        <p:txBody>
          <a:bodyPr wrap="square" rtlCol="0">
            <a:spAutoFit/>
          </a:bodyPr>
          <a:lstStyle/>
          <a:p>
            <a:pPr algn="ctr"/>
            <a:r>
              <a:rPr lang="en-US" sz="2400" b="1" dirty="0">
                <a:solidFill>
                  <a:srgbClr val="7030A0"/>
                </a:solidFill>
                <a:latin typeface="Helvetica" pitchFamily="34" charset="0"/>
              </a:rPr>
              <a:t>CHEZ ST IRENEE</a:t>
            </a:r>
            <a:endParaRPr lang="fr-FR" sz="2400" b="1" dirty="0">
              <a:solidFill>
                <a:srgbClr val="7030A0"/>
              </a:solidFill>
              <a:latin typeface="Helvetica" pitchFamily="34" charset="0"/>
            </a:endParaRPr>
          </a:p>
        </p:txBody>
      </p:sp>
      <p:sp>
        <p:nvSpPr>
          <p:cNvPr id="7" name="ZoneTexte 6"/>
          <p:cNvSpPr txBox="1"/>
          <p:nvPr/>
        </p:nvSpPr>
        <p:spPr>
          <a:xfrm>
            <a:off x="5663952" y="1196753"/>
            <a:ext cx="4586138" cy="4483279"/>
          </a:xfrm>
          <a:prstGeom prst="rect">
            <a:avLst/>
          </a:prstGeom>
          <a:noFill/>
        </p:spPr>
        <p:txBody>
          <a:bodyPr wrap="square" rtlCol="0">
            <a:spAutoFit/>
          </a:bodyPr>
          <a:lstStyle/>
          <a:p>
            <a:pPr algn="just"/>
            <a:endParaRPr lang="fr-FR" sz="2400" b="1" baseline="30000" dirty="0">
              <a:latin typeface="Helvetica" pitchFamily="34" charset="0"/>
            </a:endParaRPr>
          </a:p>
          <a:p>
            <a:endParaRPr lang="en-US" sz="2400" baseline="30000" dirty="0">
              <a:latin typeface="Helvetica" pitchFamily="34" charset="0"/>
            </a:endParaRPr>
          </a:p>
          <a:p>
            <a:pPr algn="just"/>
            <a:r>
              <a:rPr lang="fr-FR" sz="1600" b="1" dirty="0"/>
              <a:t>« La chair modelée, à elle seule, n’est pas l’homme parfait : elle n’est que le corps de l’homme, donc une partie de l’homme. L’âme à elle seule n’est pas davantage l’homme, elle n’est que l’âme de l’homme, donc une partie de l’homme. L’esprit non plus n’est pas l’homme; on lui donne le nom d’esprit, pas celui d’homme. C’est le mélange et l’union de toutes ces choses qui constitue l’homme parfait. » (A. H. V, 6, 1)</a:t>
            </a:r>
          </a:p>
          <a:p>
            <a:pPr algn="just"/>
            <a:endParaRPr lang="fr-FR" sz="1600" b="1" baseline="30000" dirty="0">
              <a:latin typeface="Helvetica" pitchFamily="34" charset="0"/>
            </a:endParaRPr>
          </a:p>
          <a:p>
            <a:pPr algn="just"/>
            <a:endParaRPr lang="fr-FR" sz="1600" b="1" baseline="30000" dirty="0">
              <a:solidFill>
                <a:schemeClr val="tx2"/>
              </a:solidFill>
              <a:latin typeface="Helvetica" pitchFamily="34" charset="0"/>
            </a:endParaRPr>
          </a:p>
          <a:p>
            <a:pPr algn="just"/>
            <a:r>
              <a:rPr lang="fr-FR" sz="2400" b="1" baseline="30000" dirty="0">
                <a:solidFill>
                  <a:schemeClr val="tx2"/>
                </a:solidFill>
                <a:latin typeface="Helvetica" pitchFamily="34" charset="0"/>
              </a:rPr>
              <a:t>PERTINENCE POUR AUJOURD’HUI AVEC L’APPORT BIOLOGIE / BIOTECHNOLOGIES</a:t>
            </a:r>
          </a:p>
          <a:p>
            <a:pPr algn="ctr"/>
            <a:r>
              <a:rPr lang="fr-FR" sz="2400" b="1" baseline="30000" dirty="0">
                <a:solidFill>
                  <a:srgbClr val="FF0000"/>
                </a:solidFill>
                <a:latin typeface="Helvetica" pitchFamily="34" charset="0"/>
              </a:rPr>
              <a:t>ET</a:t>
            </a:r>
            <a:r>
              <a:rPr lang="fr-FR" sz="2400" b="1" dirty="0">
                <a:solidFill>
                  <a:srgbClr val="FF0000"/>
                </a:solidFill>
                <a:latin typeface="Helvetica" pitchFamily="34" charset="0"/>
              </a:rPr>
              <a:t> </a:t>
            </a:r>
          </a:p>
          <a:p>
            <a:r>
              <a:rPr lang="fr-FR" sz="1600" b="1" dirty="0">
                <a:solidFill>
                  <a:srgbClr val="FF0000"/>
                </a:solidFill>
                <a:latin typeface="Helvetica" pitchFamily="34" charset="0"/>
              </a:rPr>
              <a:t>INTERET POUR L’ETHIQUE DES TECHNOLOGIES DU VIVANT </a:t>
            </a:r>
            <a:endParaRPr lang="en-US" sz="1600" b="1" baseline="30000" dirty="0">
              <a:solidFill>
                <a:srgbClr val="FF0000"/>
              </a:solidFill>
              <a:latin typeface="Helvetica" pitchFamily="34" charset="0"/>
            </a:endParaRPr>
          </a:p>
        </p:txBody>
      </p:sp>
      <p:pic>
        <p:nvPicPr>
          <p:cNvPr id="5" name="Picture 2" descr="P:\Communication\Services universitaires\services centraux\Rectorat\13-14\St-Irenee\Images\Saint-irenee.jpg"/>
          <p:cNvPicPr>
            <a:picLocks noChangeAspect="1" noChangeArrowheads="1"/>
          </p:cNvPicPr>
          <p:nvPr/>
        </p:nvPicPr>
        <p:blipFill>
          <a:blip r:embed="rId2" cstate="print"/>
          <a:srcRect/>
          <a:stretch>
            <a:fillRect/>
          </a:stretch>
        </p:blipFill>
        <p:spPr bwMode="auto">
          <a:xfrm>
            <a:off x="1991544" y="1412776"/>
            <a:ext cx="3217986" cy="4725144"/>
          </a:xfrm>
          <a:prstGeom prst="rect">
            <a:avLst/>
          </a:prstGeom>
          <a:noFill/>
        </p:spPr>
      </p:pic>
      <p:sp>
        <p:nvSpPr>
          <p:cNvPr id="3" name="Titre 1">
            <a:extLst>
              <a:ext uri="{FF2B5EF4-FFF2-40B4-BE49-F238E27FC236}">
                <a16:creationId xmlns:a16="http://schemas.microsoft.com/office/drawing/2014/main" id="{5504D8AC-C4EE-322F-8546-18025893C657}"/>
              </a:ext>
            </a:extLst>
          </p:cNvPr>
          <p:cNvSpPr txBox="1">
            <a:spLocks/>
          </p:cNvSpPr>
          <p:nvPr/>
        </p:nvSpPr>
        <p:spPr>
          <a:xfrm>
            <a:off x="0" y="-36707"/>
            <a:ext cx="12199385" cy="926113"/>
          </a:xfrm>
          <a:prstGeom prst="rect">
            <a:avLst/>
          </a:prstGeom>
          <a:solidFill>
            <a:srgbClr val="6E0068"/>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FFFFFF"/>
                </a:solidFill>
              </a:rPr>
              <a:t>Corps-âme-esprit</a:t>
            </a:r>
            <a:endParaRPr lang="en-US" b="1" dirty="0">
              <a:solidFill>
                <a:srgbClr val="FFFFFF"/>
              </a:solidFill>
            </a:endParaRPr>
          </a:p>
        </p:txBody>
      </p:sp>
      <p:pic>
        <p:nvPicPr>
          <p:cNvPr id="2" name="Image 1">
            <a:extLst>
              <a:ext uri="{FF2B5EF4-FFF2-40B4-BE49-F238E27FC236}">
                <a16:creationId xmlns:a16="http://schemas.microsoft.com/office/drawing/2014/main" id="{2830062C-0538-0E64-115E-600B78C03091}"/>
              </a:ext>
            </a:extLst>
          </p:cNvPr>
          <p:cNvPicPr>
            <a:picLocks noChangeAspect="1"/>
          </p:cNvPicPr>
          <p:nvPr/>
        </p:nvPicPr>
        <p:blipFill>
          <a:blip r:embed="rId3"/>
          <a:stretch>
            <a:fillRect/>
          </a:stretch>
        </p:blipFill>
        <p:spPr>
          <a:xfrm>
            <a:off x="10709910" y="5334000"/>
            <a:ext cx="1482090" cy="1482090"/>
          </a:xfrm>
          <a:prstGeom prst="rect">
            <a:avLst/>
          </a:prstGeom>
        </p:spPr>
      </p:pic>
    </p:spTree>
    <p:extLst>
      <p:ext uri="{BB962C8B-B14F-4D97-AF65-F5344CB8AC3E}">
        <p14:creationId xmlns:p14="http://schemas.microsoft.com/office/powerpoint/2010/main" val="1139008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3629" y="666524"/>
            <a:ext cx="9144000" cy="1143000"/>
          </a:xfrm>
        </p:spPr>
        <p:txBody>
          <a:bodyPr>
            <a:normAutofit fontScale="90000"/>
          </a:bodyPr>
          <a:lstStyle/>
          <a:p>
            <a:pPr algn="ctr"/>
            <a:br>
              <a:rPr lang="fr-FR" dirty="0">
                <a:solidFill>
                  <a:schemeClr val="tx2"/>
                </a:solidFill>
              </a:rPr>
            </a:br>
            <a:r>
              <a:rPr lang="fr-FR" dirty="0">
                <a:solidFill>
                  <a:schemeClr val="tx2"/>
                </a:solidFill>
              </a:rPr>
              <a:t>D’étonnantes résonances avec l’anthropologie chrétienne tripartite</a:t>
            </a:r>
          </a:p>
        </p:txBody>
      </p:sp>
      <p:sp>
        <p:nvSpPr>
          <p:cNvPr id="3" name="Espace réservé du contenu 2"/>
          <p:cNvSpPr>
            <a:spLocks noGrp="1"/>
          </p:cNvSpPr>
          <p:nvPr>
            <p:ph idx="1"/>
          </p:nvPr>
        </p:nvSpPr>
        <p:spPr>
          <a:xfrm>
            <a:off x="1524000" y="1340768"/>
            <a:ext cx="9144000" cy="5328592"/>
          </a:xfrm>
        </p:spPr>
        <p:txBody>
          <a:bodyPr>
            <a:normAutofit lnSpcReduction="10000"/>
          </a:bodyPr>
          <a:lstStyle/>
          <a:p>
            <a:pPr marL="0" indent="0" algn="ctr">
              <a:buNone/>
            </a:pPr>
            <a:r>
              <a:rPr lang="fr-FR" sz="3300" i="1" dirty="0"/>
              <a:t> </a:t>
            </a:r>
          </a:p>
          <a:p>
            <a:pPr marL="0" indent="0" algn="ctr">
              <a:buNone/>
            </a:pPr>
            <a:endParaRPr lang="fr-FR" sz="3300" i="1" dirty="0"/>
          </a:p>
          <a:p>
            <a:pPr marL="0" indent="0" algn="ctr">
              <a:buNone/>
            </a:pPr>
            <a:r>
              <a:rPr lang="fr-FR" sz="3300" i="1" dirty="0"/>
              <a:t>Spécificités du vivant humain « corps-âme-esprit »</a:t>
            </a:r>
            <a:r>
              <a:rPr lang="fr-FR" sz="3300" dirty="0"/>
              <a:t>.</a:t>
            </a:r>
          </a:p>
          <a:p>
            <a:pPr marL="0" indent="0" algn="ctr">
              <a:buNone/>
            </a:pPr>
            <a:endParaRPr lang="fr-FR" sz="3300" i="1" dirty="0"/>
          </a:p>
          <a:p>
            <a:pPr marL="0" indent="0" algn="ctr">
              <a:buNone/>
            </a:pPr>
            <a:r>
              <a:rPr lang="fr-FR" sz="3600" dirty="0">
                <a:solidFill>
                  <a:schemeClr val="tx2"/>
                </a:solidFill>
              </a:rPr>
              <a:t>Un vivant « robuste et vulnérable »</a:t>
            </a:r>
            <a:br>
              <a:rPr lang="fr-FR" sz="3600" dirty="0">
                <a:solidFill>
                  <a:schemeClr val="tx2"/>
                </a:solidFill>
              </a:rPr>
            </a:br>
            <a:r>
              <a:rPr lang="fr-FR" altLang="fr-FR" sz="3600" dirty="0">
                <a:solidFill>
                  <a:srgbClr val="FF0000"/>
                </a:solidFill>
              </a:rPr>
              <a:t>De l’intelligence de la machine apprenante à  celle de l’humain…D’une intelligence sans corps aux  différentes intelligences de Gardner (émotionnelle, hypothético-déductive, existentielle…)</a:t>
            </a:r>
          </a:p>
          <a:p>
            <a:pPr marL="0" indent="0" algn="ctr">
              <a:buNone/>
            </a:pPr>
            <a:endParaRPr lang="fr-FR" sz="3300" i="1" dirty="0"/>
          </a:p>
        </p:txBody>
      </p:sp>
      <p:sp>
        <p:nvSpPr>
          <p:cNvPr id="5" name="Titre 1">
            <a:extLst>
              <a:ext uri="{FF2B5EF4-FFF2-40B4-BE49-F238E27FC236}">
                <a16:creationId xmlns:a16="http://schemas.microsoft.com/office/drawing/2014/main" id="{0CDC30D3-7111-00BD-64E6-D4E9BAFF3B9D}"/>
              </a:ext>
            </a:extLst>
          </p:cNvPr>
          <p:cNvSpPr txBox="1">
            <a:spLocks/>
          </p:cNvSpPr>
          <p:nvPr/>
        </p:nvSpPr>
        <p:spPr>
          <a:xfrm>
            <a:off x="0" y="-36707"/>
            <a:ext cx="12199385" cy="926113"/>
          </a:xfrm>
          <a:prstGeom prst="rect">
            <a:avLst/>
          </a:prstGeom>
          <a:solidFill>
            <a:srgbClr val="6E0068"/>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FFFFFF"/>
                </a:solidFill>
              </a:rPr>
              <a:t>Dialogue sur l’homme vivant</a:t>
            </a:r>
            <a:endParaRPr lang="en-US" b="1" dirty="0">
              <a:solidFill>
                <a:srgbClr val="FFFFFF"/>
              </a:solidFill>
            </a:endParaRPr>
          </a:p>
        </p:txBody>
      </p:sp>
    </p:spTree>
    <p:extLst>
      <p:ext uri="{BB962C8B-B14F-4D97-AF65-F5344CB8AC3E}">
        <p14:creationId xmlns:p14="http://schemas.microsoft.com/office/powerpoint/2010/main" val="3871346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normAutofit fontScale="90000"/>
          </a:bodyPr>
          <a:lstStyle/>
          <a:p>
            <a:pPr algn="ctr"/>
            <a:r>
              <a:rPr lang="fr-FR" b="1" dirty="0">
                <a:solidFill>
                  <a:srgbClr val="FF0000"/>
                </a:solidFill>
              </a:rPr>
              <a:t>En guise de conclusion</a:t>
            </a:r>
            <a:br>
              <a:rPr lang="fr-FR" b="1" dirty="0">
                <a:solidFill>
                  <a:srgbClr val="FF0000"/>
                </a:solidFill>
              </a:rPr>
            </a:br>
            <a:r>
              <a:rPr lang="fr-FR" b="1" dirty="0">
                <a:solidFill>
                  <a:srgbClr val="FF0000"/>
                </a:solidFill>
              </a:rPr>
              <a:t>Sciences et religions au service du bien commun</a:t>
            </a:r>
            <a:br>
              <a:rPr lang="fr-FR" dirty="0">
                <a:solidFill>
                  <a:schemeClr val="tx1"/>
                </a:solidFill>
              </a:rPr>
            </a:br>
            <a:endParaRPr lang="fr-FR" sz="3200" dirty="0"/>
          </a:p>
        </p:txBody>
      </p:sp>
      <p:sp>
        <p:nvSpPr>
          <p:cNvPr id="27651" name="Espace réservé du contenu 2"/>
          <p:cNvSpPr>
            <a:spLocks noGrp="1"/>
          </p:cNvSpPr>
          <p:nvPr>
            <p:ph idx="1"/>
          </p:nvPr>
        </p:nvSpPr>
        <p:spPr/>
        <p:txBody>
          <a:bodyPr>
            <a:normAutofit/>
          </a:bodyPr>
          <a:lstStyle/>
          <a:p>
            <a:r>
              <a:rPr lang="fr-FR" dirty="0"/>
              <a:t>« </a:t>
            </a:r>
            <a:r>
              <a:rPr lang="fr-FR" i="1" dirty="0"/>
              <a:t>L’homme est un animal qui est appelé à naître à son humanité</a:t>
            </a:r>
            <a:r>
              <a:rPr lang="fr-FR" dirty="0"/>
              <a:t> »…</a:t>
            </a:r>
            <a:r>
              <a:rPr lang="fr-FR" i="1" dirty="0"/>
              <a:t>« Il a ses racines biologiques dans le sol, dans l’humus, il doit aspirer les forces de la nature pour les faire monter vers le ciel et vers l’amour… Pourtant les racines de l’homme </a:t>
            </a:r>
            <a:r>
              <a:rPr lang="fr-FR" dirty="0"/>
              <a:t>(de la personne humaine)</a:t>
            </a:r>
            <a:r>
              <a:rPr lang="fr-FR" i="1" dirty="0"/>
              <a:t> ne sont pas en arrière, dans son moi préfabriqué, elles sont en avant de lui</a:t>
            </a:r>
            <a:r>
              <a:rPr lang="fr-FR" dirty="0"/>
              <a:t> »</a:t>
            </a:r>
            <a:r>
              <a:rPr lang="fr-FR" baseline="30000" dirty="0"/>
              <a:t> </a:t>
            </a:r>
            <a:r>
              <a:rPr lang="fr-FR" dirty="0"/>
              <a:t>. Maurice Zundel, </a:t>
            </a:r>
            <a:r>
              <a:rPr lang="fr-FR" i="1" dirty="0"/>
              <a:t> Itinéraires</a:t>
            </a:r>
            <a:r>
              <a:rPr lang="fr-FR" dirty="0"/>
              <a:t>, </a:t>
            </a:r>
            <a:r>
              <a:rPr lang="fr-FR" sz="1600" dirty="0"/>
              <a:t>Ed La Colombe, 1947, p14.</a:t>
            </a:r>
            <a:br>
              <a:rPr lang="fr-FR" dirty="0"/>
            </a:br>
            <a:endParaRPr lang="fr-FR" dirty="0"/>
          </a:p>
          <a:p>
            <a:pPr algn="ctr"/>
            <a:r>
              <a:rPr lang="fr-FR" b="1" dirty="0">
                <a:solidFill>
                  <a:schemeClr val="accent6"/>
                </a:solidFill>
              </a:rPr>
              <a:t>Dans un chemin non pas de perfection de cyborg mais d’accomplissement humain, personnel et collectif!</a:t>
            </a:r>
          </a:p>
          <a:p>
            <a:endParaRPr lang="fr-FR" dirty="0"/>
          </a:p>
          <a:p>
            <a:endParaRPr lang="fr-FR" dirty="0"/>
          </a:p>
          <a:p>
            <a:endParaRPr lang="fr-FR" dirty="0"/>
          </a:p>
        </p:txBody>
      </p:sp>
    </p:spTree>
    <p:extLst>
      <p:ext uri="{BB962C8B-B14F-4D97-AF65-F5344CB8AC3E}">
        <p14:creationId xmlns:p14="http://schemas.microsoft.com/office/powerpoint/2010/main" val="184869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199" y="844955"/>
            <a:ext cx="11854543" cy="1325563"/>
          </a:xfrm>
        </p:spPr>
        <p:txBody>
          <a:bodyPr>
            <a:normAutofit/>
          </a:bodyPr>
          <a:lstStyle/>
          <a:p>
            <a:pPr algn="ctr" eaLnBrk="1" hangingPunct="1"/>
            <a:r>
              <a:rPr lang="fr-FR" altLang="fr-FR" sz="2400" b="1" dirty="0">
                <a:solidFill>
                  <a:srgbClr val="C00000"/>
                </a:solidFill>
              </a:rPr>
              <a:t>L’expérience de l’exil comme creuset du judaïsme</a:t>
            </a:r>
            <a:br>
              <a:rPr lang="fr-FR" altLang="fr-FR" sz="2400" b="1" dirty="0"/>
            </a:br>
            <a:r>
              <a:rPr lang="fr-FR" altLang="fr-FR" sz="2400" b="1" dirty="0"/>
              <a:t>	</a:t>
            </a:r>
          </a:p>
        </p:txBody>
      </p:sp>
      <p:pic>
        <p:nvPicPr>
          <p:cNvPr id="9219" name="Image 3" descr="Numériser0009"/>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82947" y="1771068"/>
            <a:ext cx="3670300" cy="3648075"/>
          </a:xfrm>
          <a:noFill/>
        </p:spPr>
      </p:pic>
      <p:sp>
        <p:nvSpPr>
          <p:cNvPr id="9220" name="Text Box 5"/>
          <p:cNvSpPr txBox="1">
            <a:spLocks noChangeArrowheads="1"/>
          </p:cNvSpPr>
          <p:nvPr/>
        </p:nvSpPr>
        <p:spPr bwMode="auto">
          <a:xfrm>
            <a:off x="1935501" y="5679850"/>
            <a:ext cx="8135937"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FR" altLang="fr-FR" sz="1400" b="1" dirty="0"/>
              <a:t>GENESE1, 27: 1,27 : Dieu créa l’humain à son image, à l’image de Dieu Il le créa,</a:t>
            </a:r>
            <a:br>
              <a:rPr lang="fr-FR" altLang="fr-FR" sz="1400" b="1" dirty="0"/>
            </a:br>
            <a:r>
              <a:rPr lang="fr-FR" altLang="fr-FR" sz="1400" b="1" dirty="0"/>
              <a:t>homme et femme Il les créa</a:t>
            </a:r>
          </a:p>
          <a:p>
            <a:pPr eaLnBrk="1" hangingPunct="1">
              <a:spcBef>
                <a:spcPct val="50000"/>
              </a:spcBef>
            </a:pPr>
            <a:r>
              <a:rPr lang="fr-FR" altLang="fr-FR" sz="1400" b="1" dirty="0" err="1"/>
              <a:t>Gn</a:t>
            </a:r>
            <a:r>
              <a:rPr lang="fr-FR" altLang="fr-FR" sz="1400" b="1" dirty="0"/>
              <a:t>  2,1-17 : Tu peux manger de tous les arbres du jardin. Mais de l’arbre de la connaissance du bien et du mal tu n’en mangeras pas, car le jour où tu en mangeras, tu deviendras passible de mort</a:t>
            </a:r>
          </a:p>
        </p:txBody>
      </p:sp>
      <p:sp>
        <p:nvSpPr>
          <p:cNvPr id="2" name="Titre 1">
            <a:extLst>
              <a:ext uri="{FF2B5EF4-FFF2-40B4-BE49-F238E27FC236}">
                <a16:creationId xmlns:a16="http://schemas.microsoft.com/office/drawing/2014/main" id="{EED4B84E-A612-4C54-77ED-FF4CD6CB40C7}"/>
              </a:ext>
            </a:extLst>
          </p:cNvPr>
          <p:cNvSpPr txBox="1">
            <a:spLocks/>
          </p:cNvSpPr>
          <p:nvPr/>
        </p:nvSpPr>
        <p:spPr>
          <a:xfrm>
            <a:off x="0" y="-36707"/>
            <a:ext cx="12199385" cy="926113"/>
          </a:xfrm>
          <a:prstGeom prst="rect">
            <a:avLst/>
          </a:prstGeom>
          <a:solidFill>
            <a:srgbClr val="6E0068"/>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FFFFFF"/>
                </a:solidFill>
              </a:rPr>
              <a:t>Big Bang et Genèse</a:t>
            </a:r>
            <a:endParaRPr lang="en-US" b="1" dirty="0">
              <a:solidFill>
                <a:srgbClr val="FFFFFF"/>
              </a:solidFill>
            </a:endParaRPr>
          </a:p>
        </p:txBody>
      </p:sp>
    </p:spTree>
    <p:extLst>
      <p:ext uri="{BB962C8B-B14F-4D97-AF65-F5344CB8AC3E}">
        <p14:creationId xmlns:p14="http://schemas.microsoft.com/office/powerpoint/2010/main" val="399483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r>
              <a:rPr lang="fr-FR" altLang="fr-FR"/>
              <a:t>QU’EST-CE QUE LA THEOLOGIE ?</a:t>
            </a:r>
          </a:p>
        </p:txBody>
      </p:sp>
      <p:sp>
        <p:nvSpPr>
          <p:cNvPr id="7171" name="Espace réservé du contenu 2"/>
          <p:cNvSpPr>
            <a:spLocks noGrp="1"/>
          </p:cNvSpPr>
          <p:nvPr>
            <p:ph idx="1"/>
          </p:nvPr>
        </p:nvSpPr>
        <p:spPr/>
        <p:txBody>
          <a:bodyPr>
            <a:normAutofit/>
          </a:bodyPr>
          <a:lstStyle/>
          <a:p>
            <a:pPr eaLnBrk="1" hangingPunct="1">
              <a:lnSpc>
                <a:spcPct val="90000"/>
              </a:lnSpc>
            </a:pPr>
            <a:r>
              <a:rPr lang="fr-FR" altLang="fr-FR" b="1" dirty="0"/>
              <a:t>Au sens strict ou elle se distingue de la philosophie, de la métaphysique, de la mythologie et de la connaissance naturelle de Dieu, la théologie est essentiellement :</a:t>
            </a:r>
          </a:p>
          <a:p>
            <a:pPr marL="0" indent="0">
              <a:buNone/>
            </a:pPr>
            <a:r>
              <a:rPr lang="fr-FR" altLang="fr-FR" b="1" dirty="0"/>
              <a:t>	-  L’effort d’écoute explicite de l’homme croyant à l’égard de la révélation de Dieu dans l’histoire, par la Parole, qui est la révélation proprement dite,</a:t>
            </a:r>
          </a:p>
          <a:p>
            <a:pPr marL="0" indent="0">
              <a:buNone/>
            </a:pPr>
            <a:r>
              <a:rPr lang="fr-FR" altLang="fr-FR" b="1" dirty="0"/>
              <a:t>	- Le travail scientifiquement conduit pour la pénétrer comme connaissance et le développement par réflexion des connaissances ainsi acquises</a:t>
            </a:r>
            <a:endParaRPr lang="fr-FR" altLang="fr-FR" dirty="0"/>
          </a:p>
          <a:p>
            <a:pPr marL="0" indent="0" algn="ctr">
              <a:buNone/>
            </a:pPr>
            <a:r>
              <a:rPr lang="fr-FR" altLang="fr-FR" dirty="0"/>
              <a:t>(K. Rahner, petit dictionnaire de théologie catholique, Seuil, 1973)</a:t>
            </a:r>
          </a:p>
          <a:p>
            <a:endParaRPr lang="fr-FR" altLang="fr-FR" dirty="0"/>
          </a:p>
        </p:txBody>
      </p:sp>
    </p:spTree>
    <p:extLst>
      <p:ext uri="{BB962C8B-B14F-4D97-AF65-F5344CB8AC3E}">
        <p14:creationId xmlns:p14="http://schemas.microsoft.com/office/powerpoint/2010/main" val="961154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96890B-7EA9-4AD1-8A2E-C5707EF67590}"/>
              </a:ext>
            </a:extLst>
          </p:cNvPr>
          <p:cNvSpPr>
            <a:spLocks noGrp="1"/>
          </p:cNvSpPr>
          <p:nvPr>
            <p:ph type="title"/>
          </p:nvPr>
        </p:nvSpPr>
        <p:spPr/>
        <p:txBody>
          <a:bodyPr>
            <a:normAutofit fontScale="90000"/>
          </a:bodyPr>
          <a:lstStyle/>
          <a:p>
            <a:pPr algn="ctr"/>
            <a:br>
              <a:rPr lang="fr-FR" b="1" dirty="0">
                <a:solidFill>
                  <a:srgbClr val="FF0000"/>
                </a:solidFill>
              </a:rPr>
            </a:br>
            <a:r>
              <a:rPr lang="fr-FR" b="1" i="1" dirty="0">
                <a:solidFill>
                  <a:srgbClr val="FF0000"/>
                </a:solidFill>
                <a:cs typeface="Times New Roman" pitchFamily="18"/>
              </a:rPr>
              <a:t>Comment articuler action de Dieu , action de la nature et action de l'homme? </a:t>
            </a:r>
            <a:br>
              <a:rPr lang="fr-FR" b="1" i="1" dirty="0">
                <a:solidFill>
                  <a:srgbClr val="FF0000"/>
                </a:solidFill>
                <a:cs typeface="Times New Roman" pitchFamily="18"/>
              </a:rPr>
            </a:br>
            <a:br>
              <a:rPr lang="fr-FR" sz="2700" dirty="0">
                <a:solidFill>
                  <a:schemeClr val="tx2"/>
                </a:solidFill>
                <a:cs typeface="Times New Roman" pitchFamily="18"/>
              </a:rPr>
            </a:br>
            <a:r>
              <a:rPr lang="fr-FR" sz="2700" dirty="0">
                <a:solidFill>
                  <a:schemeClr val="tx2"/>
                </a:solidFill>
                <a:cs typeface="Times New Roman" pitchFamily="18"/>
              </a:rPr>
              <a:t> </a:t>
            </a:r>
            <a:endParaRPr lang="fr-FR" sz="2700" dirty="0">
              <a:solidFill>
                <a:schemeClr val="tx2"/>
              </a:solidFill>
            </a:endParaRPr>
          </a:p>
        </p:txBody>
      </p:sp>
      <p:sp>
        <p:nvSpPr>
          <p:cNvPr id="3" name="Espace réservé du contenu 2">
            <a:extLst>
              <a:ext uri="{FF2B5EF4-FFF2-40B4-BE49-F238E27FC236}">
                <a16:creationId xmlns:a16="http://schemas.microsoft.com/office/drawing/2014/main" id="{65090044-17B2-4C77-98A3-BD1817EB41DF}"/>
              </a:ext>
            </a:extLst>
          </p:cNvPr>
          <p:cNvSpPr>
            <a:spLocks noGrp="1"/>
          </p:cNvSpPr>
          <p:nvPr>
            <p:ph idx="1"/>
          </p:nvPr>
        </p:nvSpPr>
        <p:spPr>
          <a:xfrm>
            <a:off x="838200" y="2082800"/>
            <a:ext cx="10515600" cy="4490719"/>
          </a:xfrm>
        </p:spPr>
        <p:txBody>
          <a:bodyPr>
            <a:normAutofit fontScale="92500"/>
          </a:bodyPr>
          <a:lstStyle/>
          <a:p>
            <a:r>
              <a:rPr lang="fr-FR" dirty="0"/>
              <a:t>Deux exemples significatifs d’interaction et d’articulation entre science et foi</a:t>
            </a:r>
          </a:p>
          <a:p>
            <a:pPr lvl="1"/>
            <a:r>
              <a:rPr lang="fr-FR" dirty="0"/>
              <a:t>Pascal et Galilée</a:t>
            </a:r>
          </a:p>
          <a:p>
            <a:pPr lvl="1"/>
            <a:r>
              <a:rPr lang="fr-FR" dirty="0"/>
              <a:t>Teilhard de Chardin et Darwin</a:t>
            </a:r>
          </a:p>
          <a:p>
            <a:r>
              <a:rPr lang="fr-FR" dirty="0"/>
              <a:t>Dieu créateur, comment? Action de Dieu, action de la nature, action de l’homme</a:t>
            </a:r>
          </a:p>
          <a:p>
            <a:r>
              <a:rPr lang="fr-FR" dirty="0"/>
              <a:t>Le scientifique confronté à la complexité: la condition d’incomplétude</a:t>
            </a:r>
          </a:p>
          <a:p>
            <a:r>
              <a:rPr lang="fr-FR" dirty="0"/>
              <a:t>Deux exemples d’articulation (et de résonance) « foi et raison scientifique »</a:t>
            </a:r>
          </a:p>
          <a:p>
            <a:pPr lvl="1"/>
            <a:r>
              <a:rPr lang="fr-FR" dirty="0"/>
              <a:t>Le sens de l’univers en évolution</a:t>
            </a:r>
          </a:p>
          <a:p>
            <a:pPr lvl="1"/>
            <a:r>
              <a:rPr lang="fr-FR" dirty="0"/>
              <a:t>Dialogue sur l’homme vivant, entre sciences du vivant et anthropologie chrétienne</a:t>
            </a:r>
          </a:p>
          <a:p>
            <a:endParaRPr lang="fr-FR" dirty="0"/>
          </a:p>
          <a:p>
            <a:endParaRPr lang="fr-FR" dirty="0"/>
          </a:p>
          <a:p>
            <a:pPr lvl="1"/>
            <a:endParaRPr lang="fr-FR" dirty="0"/>
          </a:p>
          <a:p>
            <a:pPr lvl="1"/>
            <a:endParaRPr lang="fr-FR" dirty="0"/>
          </a:p>
        </p:txBody>
      </p:sp>
    </p:spTree>
    <p:extLst>
      <p:ext uri="{BB962C8B-B14F-4D97-AF65-F5344CB8AC3E}">
        <p14:creationId xmlns:p14="http://schemas.microsoft.com/office/powerpoint/2010/main" val="295060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r-FR" altLang="fr-FR" sz="3600" b="1">
                <a:solidFill>
                  <a:schemeClr val="bg1"/>
                </a:solidFill>
              </a:rPr>
              <a:t>Blaise Pascal </a:t>
            </a:r>
            <a:r>
              <a:rPr lang="fr-FR" altLang="fr-FR">
                <a:solidFill>
                  <a:schemeClr val="bg1"/>
                </a:solidFill>
              </a:rPr>
              <a:t>(1623-1662) </a:t>
            </a:r>
          </a:p>
        </p:txBody>
      </p:sp>
      <p:sp>
        <p:nvSpPr>
          <p:cNvPr id="19459" name="Rectangle 3"/>
          <p:cNvSpPr>
            <a:spLocks noGrp="1" noChangeArrowheads="1"/>
          </p:cNvSpPr>
          <p:nvPr>
            <p:ph type="body" idx="1"/>
          </p:nvPr>
        </p:nvSpPr>
        <p:spPr>
          <a:xfrm>
            <a:off x="1524000" y="1052514"/>
            <a:ext cx="9144000" cy="5805487"/>
          </a:xfrm>
        </p:spPr>
        <p:txBody>
          <a:bodyPr>
            <a:normAutofit lnSpcReduction="10000"/>
          </a:bodyPr>
          <a:lstStyle/>
          <a:p>
            <a:pPr eaLnBrk="1" hangingPunct="1">
              <a:lnSpc>
                <a:spcPct val="80000"/>
              </a:lnSpc>
            </a:pPr>
            <a:endParaRPr lang="fr-FR" altLang="fr-FR" b="1" i="1" dirty="0">
              <a:solidFill>
                <a:schemeClr val="bg1"/>
              </a:solidFill>
            </a:endParaRPr>
          </a:p>
          <a:p>
            <a:pPr eaLnBrk="1" hangingPunct="1">
              <a:lnSpc>
                <a:spcPct val="80000"/>
              </a:lnSpc>
            </a:pPr>
            <a:r>
              <a:rPr lang="fr-FR" altLang="fr-FR" b="1" i="1" dirty="0">
                <a:solidFill>
                  <a:schemeClr val="bg1"/>
                </a:solidFill>
              </a:rPr>
              <a:t>L’homme n’est plus la mesure de toute chose (72)</a:t>
            </a:r>
          </a:p>
          <a:p>
            <a:pPr eaLnBrk="1" hangingPunct="1">
              <a:lnSpc>
                <a:spcPct val="80000"/>
              </a:lnSpc>
            </a:pPr>
            <a:endParaRPr lang="fr-FR" altLang="fr-FR" b="1" i="1" dirty="0">
              <a:solidFill>
                <a:schemeClr val="bg1"/>
              </a:solidFill>
            </a:endParaRPr>
          </a:p>
          <a:p>
            <a:pPr eaLnBrk="1" hangingPunct="1">
              <a:lnSpc>
                <a:spcPct val="80000"/>
              </a:lnSpc>
            </a:pPr>
            <a:r>
              <a:rPr lang="fr-FR" altLang="fr-FR" b="1" i="1" dirty="0">
                <a:solidFill>
                  <a:schemeClr val="bg1"/>
                </a:solidFill>
              </a:rPr>
              <a:t>Le silence éternel de ces espaces infinis m’effraie </a:t>
            </a:r>
          </a:p>
          <a:p>
            <a:pPr eaLnBrk="1" hangingPunct="1">
              <a:lnSpc>
                <a:spcPct val="80000"/>
              </a:lnSpc>
            </a:pPr>
            <a:r>
              <a:rPr lang="fr-FR" altLang="fr-FR" b="1" i="1" dirty="0">
                <a:solidFill>
                  <a:schemeClr val="bg1"/>
                </a:solidFill>
              </a:rPr>
              <a:t>(211).</a:t>
            </a:r>
          </a:p>
          <a:p>
            <a:pPr eaLnBrk="1" hangingPunct="1">
              <a:lnSpc>
                <a:spcPct val="80000"/>
              </a:lnSpc>
            </a:pPr>
            <a:endParaRPr lang="fr-FR" altLang="fr-FR" b="1" i="1" dirty="0">
              <a:solidFill>
                <a:schemeClr val="bg1"/>
              </a:solidFill>
            </a:endParaRPr>
          </a:p>
          <a:p>
            <a:pPr eaLnBrk="1" hangingPunct="1">
              <a:lnSpc>
                <a:spcPct val="80000"/>
              </a:lnSpc>
            </a:pPr>
            <a:r>
              <a:rPr lang="fr-FR" altLang="fr-FR" b="1" i="1" dirty="0">
                <a:solidFill>
                  <a:schemeClr val="bg1"/>
                </a:solidFill>
              </a:rPr>
              <a:t>Le roseau pensant ». Il n’est produit que pour l’infinité  (72).</a:t>
            </a:r>
          </a:p>
          <a:p>
            <a:pPr eaLnBrk="1" hangingPunct="1">
              <a:lnSpc>
                <a:spcPct val="80000"/>
              </a:lnSpc>
            </a:pPr>
            <a:endParaRPr lang="fr-FR" altLang="fr-FR" b="1" i="1" dirty="0">
              <a:solidFill>
                <a:schemeClr val="bg1"/>
              </a:solidFill>
            </a:endParaRPr>
          </a:p>
          <a:p>
            <a:pPr eaLnBrk="1" hangingPunct="1">
              <a:lnSpc>
                <a:spcPct val="80000"/>
              </a:lnSpc>
            </a:pPr>
            <a:r>
              <a:rPr lang="fr-FR" altLang="fr-FR" b="1" i="1" dirty="0">
                <a:solidFill>
                  <a:schemeClr val="bg1"/>
                </a:solidFill>
              </a:rPr>
              <a:t>Deux excès : exclure la raison, n’admettre que la raison (253).</a:t>
            </a:r>
            <a:r>
              <a:rPr lang="fr-FR" altLang="fr-FR" dirty="0"/>
              <a:t> </a:t>
            </a:r>
            <a:endParaRPr lang="fr-FR" altLang="fr-FR" b="1" i="1" dirty="0">
              <a:solidFill>
                <a:schemeClr val="bg1"/>
              </a:solidFill>
            </a:endParaRPr>
          </a:p>
          <a:p>
            <a:pPr eaLnBrk="1" hangingPunct="1">
              <a:lnSpc>
                <a:spcPct val="80000"/>
              </a:lnSpc>
            </a:pPr>
            <a:endParaRPr lang="fr-FR" altLang="fr-FR" sz="2000" dirty="0">
              <a:solidFill>
                <a:schemeClr val="bg1"/>
              </a:solidFill>
            </a:endParaRPr>
          </a:p>
          <a:p>
            <a:pPr algn="ctr" eaLnBrk="1" hangingPunct="1">
              <a:lnSpc>
                <a:spcPct val="80000"/>
              </a:lnSpc>
            </a:pPr>
            <a:r>
              <a:rPr lang="fr-FR" altLang="fr-FR" dirty="0">
                <a:solidFill>
                  <a:schemeClr val="bg1"/>
                </a:solidFill>
              </a:rPr>
              <a:t>Le Dieu caché se révèle au cœur du roseau pensant</a:t>
            </a:r>
          </a:p>
          <a:p>
            <a:pPr algn="ctr" eaLnBrk="1" hangingPunct="1">
              <a:lnSpc>
                <a:spcPct val="80000"/>
              </a:lnSpc>
            </a:pPr>
            <a:r>
              <a:rPr lang="fr-FR" altLang="fr-FR" dirty="0">
                <a:solidFill>
                  <a:schemeClr val="bg1"/>
                </a:solidFill>
              </a:rPr>
              <a:t>entre l’infiniment grand et l’infiniment petit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674" y="365125"/>
            <a:ext cx="7872875"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55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1E3106-81C0-4A33-89EB-475B393A5325}"/>
              </a:ext>
            </a:extLst>
          </p:cNvPr>
          <p:cNvSpPr>
            <a:spLocks noGrp="1"/>
          </p:cNvSpPr>
          <p:nvPr>
            <p:ph type="title"/>
          </p:nvPr>
        </p:nvSpPr>
        <p:spPr/>
        <p:txBody>
          <a:bodyPr/>
          <a:lstStyle/>
          <a:p>
            <a:pPr algn="ctr"/>
            <a:r>
              <a:rPr lang="fr-FR" dirty="0"/>
              <a:t>Darwin et l’Evolution</a:t>
            </a:r>
          </a:p>
        </p:txBody>
      </p:sp>
      <p:sp>
        <p:nvSpPr>
          <p:cNvPr id="3" name="Espace réservé du contenu 2">
            <a:extLst>
              <a:ext uri="{FF2B5EF4-FFF2-40B4-BE49-F238E27FC236}">
                <a16:creationId xmlns:a16="http://schemas.microsoft.com/office/drawing/2014/main" id="{FDB3E3DB-8165-4358-92BD-1F55E0A790B9}"/>
              </a:ext>
            </a:extLst>
          </p:cNvPr>
          <p:cNvSpPr>
            <a:spLocks noGrp="1"/>
          </p:cNvSpPr>
          <p:nvPr>
            <p:ph idx="1"/>
          </p:nvPr>
        </p:nvSpPr>
        <p:spPr/>
        <p:txBody>
          <a:bodyPr/>
          <a:lstStyle/>
          <a:p>
            <a:r>
              <a:rPr lang="fr-FR" dirty="0"/>
              <a:t>De la stabilité, permanence, à l’évolution et à la dynamique</a:t>
            </a:r>
          </a:p>
          <a:p>
            <a:r>
              <a:rPr lang="fr-FR" dirty="0"/>
              <a:t>La sélection naturelle et le hasard…jusqu’à Jacques Monod !</a:t>
            </a:r>
          </a:p>
          <a:p>
            <a:pPr marL="0" indent="0">
              <a:buNone/>
            </a:pPr>
            <a:endParaRPr lang="fr-FR" dirty="0"/>
          </a:p>
          <a:p>
            <a:r>
              <a:rPr lang="fr-FR" b="1" dirty="0">
                <a:solidFill>
                  <a:schemeClr val="accent1"/>
                </a:solidFill>
              </a:rPr>
              <a:t>Teilhard de Chardin </a:t>
            </a:r>
            <a:r>
              <a:rPr lang="fr-FR" dirty="0"/>
              <a:t>comme pionnier du dialogue science et foi chrétienne au XXème siècle</a:t>
            </a:r>
          </a:p>
          <a:p>
            <a:pPr marL="0" indent="0" algn="ctr">
              <a:buNone/>
            </a:pPr>
            <a:r>
              <a:rPr lang="fr-FR" b="1" i="1" dirty="0">
                <a:solidFill>
                  <a:schemeClr val="accent3">
                    <a:lumMod val="50000"/>
                  </a:schemeClr>
                </a:solidFill>
              </a:rPr>
              <a:t>Je crois que l’Univers est une Evolution, je crois que l’Evolution va vers l’Esprit, je crois que l’Esprit (dans l’homme) s’achève en du Personnel, je crois que le Personnel suprême est le Christ universel</a:t>
            </a:r>
            <a:r>
              <a:rPr lang="fr-FR" b="1" dirty="0">
                <a:solidFill>
                  <a:schemeClr val="accent3">
                    <a:lumMod val="50000"/>
                  </a:schemeClr>
                </a:solidFill>
              </a:rPr>
              <a:t>.</a:t>
            </a:r>
          </a:p>
          <a:p>
            <a:pPr algn="ctr">
              <a:buNone/>
            </a:pPr>
            <a:r>
              <a:rPr lang="fr-FR" sz="2000" dirty="0"/>
              <a:t>Comment je crois, T VI, poche Collection Sagesse, p 117.</a:t>
            </a:r>
          </a:p>
          <a:p>
            <a:pPr marL="0" indent="0">
              <a:buNone/>
            </a:pPr>
            <a:endParaRPr lang="fr-FR" dirty="0"/>
          </a:p>
        </p:txBody>
      </p:sp>
    </p:spTree>
    <p:extLst>
      <p:ext uri="{BB962C8B-B14F-4D97-AF65-F5344CB8AC3E}">
        <p14:creationId xmlns:p14="http://schemas.microsoft.com/office/powerpoint/2010/main" val="379532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0604300" y="106487913"/>
            <a:ext cx="5219700" cy="8045450"/>
            <a:chOff x="20230575" y="19162950"/>
            <a:chExt cx="5220000" cy="8046000"/>
          </a:xfrm>
        </p:grpSpPr>
        <p:sp>
          <p:nvSpPr>
            <p:cNvPr id="3" name="Text Box 3"/>
            <p:cNvSpPr txBox="1">
              <a:spLocks noChangeArrowheads="1"/>
            </p:cNvSpPr>
            <p:nvPr/>
          </p:nvSpPr>
          <p:spPr bwMode="auto">
            <a:xfrm>
              <a:off x="21778575" y="23122950"/>
              <a:ext cx="2268000" cy="900000"/>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5560" tIns="35560" rIns="35560" bIns="35560" numCol="1" anchor="t" anchorCtr="0" compatLnSpc="1">
              <a:prstTxWarp prst="textNoShape">
                <a:avLst/>
              </a:prstTxWarp>
            </a:bodyPr>
            <a:lstStyle/>
            <a:p>
              <a:pPr algn="ctr" fontAlgn="base">
                <a:spcBef>
                  <a:spcPct val="0"/>
                </a:spcBef>
                <a:spcAft>
                  <a:spcPct val="0"/>
                </a:spcAft>
              </a:pPr>
              <a:r>
                <a:rPr lang="fr-FR" altLang="fr-FR" sz="1200" noProof="1">
                  <a:solidFill>
                    <a:srgbClr val="000000"/>
                  </a:solidFill>
                  <a:latin typeface="Times New Roman" pitchFamily="18" charset="0"/>
                  <a:cs typeface="Arial" pitchFamily="34" charset="0"/>
                </a:rPr>
                <a:t>Cellules</a:t>
              </a:r>
            </a:p>
            <a:p>
              <a:pPr algn="ctr" fontAlgn="base">
                <a:spcBef>
                  <a:spcPct val="0"/>
                </a:spcBef>
                <a:spcAft>
                  <a:spcPct val="0"/>
                </a:spcAft>
              </a:pPr>
              <a:r>
                <a:rPr lang="fr-FR" altLang="fr-FR" sz="1200" noProof="1">
                  <a:solidFill>
                    <a:srgbClr val="000000"/>
                  </a:solidFill>
                  <a:latin typeface="Times New Roman" pitchFamily="18" charset="0"/>
                  <a:cs typeface="Arial" pitchFamily="34" charset="0"/>
                </a:rPr>
                <a:t>'révolution cellulaire'</a:t>
              </a:r>
            </a:p>
            <a:p>
              <a:pPr algn="ctr" fontAlgn="base">
                <a:spcBef>
                  <a:spcPct val="0"/>
                </a:spcBef>
                <a:spcAft>
                  <a:spcPct val="0"/>
                </a:spcAft>
              </a:pPr>
              <a:r>
                <a:rPr lang="fr-FR" altLang="fr-FR" sz="1200" noProof="1">
                  <a:solidFill>
                    <a:srgbClr val="000000"/>
                  </a:solidFill>
                  <a:latin typeface="Times New Roman" pitchFamily="18" charset="0"/>
                  <a:cs typeface="Arial" pitchFamily="34" charset="0"/>
                </a:rPr>
                <a:t>'Nouvel étage de l'Univers'</a:t>
              </a:r>
            </a:p>
            <a:p>
              <a:pPr algn="ctr" fontAlgn="base">
                <a:spcBef>
                  <a:spcPct val="0"/>
                </a:spcBef>
                <a:spcAft>
                  <a:spcPct val="0"/>
                </a:spcAft>
              </a:pPr>
              <a:r>
                <a:rPr lang="fr-FR" altLang="fr-FR" sz="1200" b="1" noProof="1">
                  <a:solidFill>
                    <a:srgbClr val="000000"/>
                  </a:solidFill>
                  <a:latin typeface="Times New Roman" pitchFamily="18" charset="0"/>
                  <a:cs typeface="Arial" pitchFamily="34" charset="0"/>
                </a:rPr>
                <a:t>Pré-conscience ?</a:t>
              </a:r>
            </a:p>
            <a:p>
              <a:pPr fontAlgn="base">
                <a:spcBef>
                  <a:spcPct val="0"/>
                </a:spcBef>
                <a:spcAft>
                  <a:spcPct val="0"/>
                </a:spcAft>
              </a:pPr>
              <a:endParaRPr lang="fr-FR" altLang="fr-FR">
                <a:latin typeface="Arial" pitchFamily="34" charset="0"/>
                <a:cs typeface="Arial" pitchFamily="34" charset="0"/>
              </a:endParaRPr>
            </a:p>
          </p:txBody>
        </p:sp>
        <p:sp>
          <p:nvSpPr>
            <p:cNvPr id="4" name="Text Box 4"/>
            <p:cNvSpPr txBox="1">
              <a:spLocks noChangeArrowheads="1"/>
            </p:cNvSpPr>
            <p:nvPr/>
          </p:nvSpPr>
          <p:spPr bwMode="auto">
            <a:xfrm>
              <a:off x="21742575" y="21754950"/>
              <a:ext cx="2268000" cy="720000"/>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5560" tIns="35560" rIns="35560" bIns="35560" numCol="1" anchor="t" anchorCtr="0" compatLnSpc="1">
              <a:prstTxWarp prst="textNoShape">
                <a:avLst/>
              </a:prstTxWarp>
            </a:bodyPr>
            <a:lstStyle/>
            <a:p>
              <a:pPr algn="ctr" fontAlgn="base">
                <a:spcBef>
                  <a:spcPct val="0"/>
                </a:spcBef>
                <a:spcAft>
                  <a:spcPct val="0"/>
                </a:spcAft>
              </a:pPr>
              <a:r>
                <a:rPr lang="fr-FR" altLang="fr-FR" sz="1400" noProof="1">
                  <a:solidFill>
                    <a:srgbClr val="000000"/>
                  </a:solidFill>
                  <a:latin typeface="Times New Roman" pitchFamily="18" charset="0"/>
                  <a:cs typeface="Arial" pitchFamily="34" charset="0"/>
                </a:rPr>
                <a:t>Hommes </a:t>
              </a:r>
              <a:r>
                <a:rPr lang="fr-FR" altLang="fr-FR" sz="1400" b="1" noProof="1">
                  <a:solidFill>
                    <a:srgbClr val="000000"/>
                  </a:solidFill>
                  <a:latin typeface="Times New Roman" pitchFamily="18" charset="0"/>
                  <a:cs typeface="Arial" pitchFamily="34" charset="0"/>
                </a:rPr>
                <a:t>Réflexion</a:t>
              </a:r>
              <a:endParaRPr lang="fr-FR" altLang="fr-FR" sz="1200" b="1" noProof="1">
                <a:solidFill>
                  <a:srgbClr val="000000"/>
                </a:solidFill>
                <a:latin typeface="Times New Roman" pitchFamily="18" charset="0"/>
                <a:cs typeface="Arial" pitchFamily="34" charset="0"/>
              </a:endParaRPr>
            </a:p>
            <a:p>
              <a:pPr algn="ctr" fontAlgn="base">
                <a:spcBef>
                  <a:spcPct val="0"/>
                </a:spcBef>
                <a:spcAft>
                  <a:spcPct val="0"/>
                </a:spcAft>
              </a:pPr>
              <a:r>
                <a:rPr lang="fr-FR" altLang="fr-FR" sz="1400" noProof="1">
                  <a:solidFill>
                    <a:srgbClr val="000000"/>
                  </a:solidFill>
                  <a:latin typeface="Times New Roman" pitchFamily="18" charset="0"/>
                  <a:cs typeface="Arial" pitchFamily="34" charset="0"/>
                </a:rPr>
                <a:t>Mammifères </a:t>
              </a:r>
              <a:r>
                <a:rPr lang="fr-FR" altLang="fr-FR" sz="1400" b="1" noProof="1">
                  <a:solidFill>
                    <a:srgbClr val="000000"/>
                  </a:solidFill>
                  <a:latin typeface="Times New Roman" pitchFamily="18" charset="0"/>
                  <a:cs typeface="Arial" pitchFamily="34" charset="0"/>
                </a:rPr>
                <a:t>Conscience</a:t>
              </a:r>
              <a:endParaRPr lang="fr-FR" altLang="fr-FR" sz="1200" b="1" noProof="1">
                <a:solidFill>
                  <a:srgbClr val="000000"/>
                </a:solidFill>
                <a:latin typeface="Times New Roman" pitchFamily="18" charset="0"/>
                <a:cs typeface="Arial" pitchFamily="34" charset="0"/>
              </a:endParaRPr>
            </a:p>
            <a:p>
              <a:pPr algn="ctr" fontAlgn="base">
                <a:spcBef>
                  <a:spcPct val="0"/>
                </a:spcBef>
                <a:spcAft>
                  <a:spcPct val="0"/>
                </a:spcAft>
              </a:pPr>
              <a:r>
                <a:rPr lang="fr-FR" altLang="fr-FR" sz="1000" noProof="1">
                  <a:solidFill>
                    <a:srgbClr val="000000"/>
                  </a:solidFill>
                  <a:latin typeface="Times New Roman" pitchFamily="18" charset="0"/>
                  <a:cs typeface="Arial" pitchFamily="34" charset="0"/>
                </a:rPr>
                <a:t>Arbre de la vie , phyla des espèces </a:t>
              </a:r>
            </a:p>
            <a:p>
              <a:pPr algn="ctr" fontAlgn="base">
                <a:spcBef>
                  <a:spcPct val="0"/>
                </a:spcBef>
                <a:spcAft>
                  <a:spcPct val="0"/>
                </a:spcAft>
              </a:pPr>
              <a:r>
                <a:rPr lang="fr-FR" altLang="fr-FR" sz="1000" noProof="1">
                  <a:solidFill>
                    <a:srgbClr val="000000"/>
                  </a:solidFill>
                  <a:latin typeface="Times New Roman" pitchFamily="18" charset="0"/>
                  <a:cs typeface="Arial" pitchFamily="34" charset="0"/>
                </a:rPr>
                <a:t>nappes pédonculées</a:t>
              </a:r>
              <a:endParaRPr lang="fr-FR" altLang="fr-FR">
                <a:latin typeface="Arial" pitchFamily="34" charset="0"/>
                <a:cs typeface="Arial" pitchFamily="34" charset="0"/>
              </a:endParaRPr>
            </a:p>
          </p:txBody>
        </p:sp>
        <p:sp>
          <p:nvSpPr>
            <p:cNvPr id="5" name="Text Box 5"/>
            <p:cNvSpPr txBox="1">
              <a:spLocks noChangeArrowheads="1"/>
            </p:cNvSpPr>
            <p:nvPr/>
          </p:nvSpPr>
          <p:spPr bwMode="auto">
            <a:xfrm>
              <a:off x="21526575" y="22690950"/>
              <a:ext cx="2808000" cy="47226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5560" tIns="35560" rIns="35560" bIns="35560" numCol="1" anchor="t" anchorCtr="0" compatLnSpc="1">
              <a:prstTxWarp prst="textNoShape">
                <a:avLst/>
              </a:prstTxWarp>
            </a:bodyPr>
            <a:lstStyle/>
            <a:p>
              <a:pPr algn="ctr" fontAlgn="base">
                <a:spcBef>
                  <a:spcPct val="0"/>
                </a:spcBef>
                <a:spcAft>
                  <a:spcPct val="0"/>
                </a:spcAft>
              </a:pPr>
              <a:r>
                <a:rPr lang="fr-FR" altLang="fr-FR" sz="1200" noProof="1">
                  <a:solidFill>
                    <a:srgbClr val="000000"/>
                  </a:solidFill>
                  <a:latin typeface="Times New Roman" pitchFamily="18" charset="0"/>
                  <a:cs typeface="Arial" pitchFamily="34" charset="0"/>
                </a:rPr>
                <a:t>Végétaux supérieurs Métazoaires</a:t>
              </a:r>
            </a:p>
            <a:p>
              <a:pPr algn="ctr" fontAlgn="base">
                <a:spcBef>
                  <a:spcPct val="0"/>
                </a:spcBef>
                <a:spcAft>
                  <a:spcPct val="0"/>
                </a:spcAft>
              </a:pPr>
              <a:r>
                <a:rPr lang="fr-FR" altLang="fr-FR" sz="1200" noProof="1">
                  <a:solidFill>
                    <a:srgbClr val="000000"/>
                  </a:solidFill>
                  <a:latin typeface="Times New Roman" pitchFamily="18" charset="0"/>
                  <a:cs typeface="Arial" pitchFamily="34" charset="0"/>
                </a:rPr>
                <a:t>Formation d'hyper-complexes </a:t>
              </a:r>
              <a:r>
                <a:rPr lang="fr-FR" altLang="fr-FR" sz="1200" b="1" noProof="1">
                  <a:solidFill>
                    <a:srgbClr val="000000"/>
                  </a:solidFill>
                  <a:latin typeface="Times New Roman" pitchFamily="18" charset="0"/>
                  <a:cs typeface="Arial" pitchFamily="34" charset="0"/>
                </a:rPr>
                <a:t>Conscience ?</a:t>
              </a:r>
              <a:endParaRPr lang="fr-FR" altLang="fr-FR">
                <a:latin typeface="Arial" pitchFamily="34" charset="0"/>
                <a:cs typeface="Arial" pitchFamily="34" charset="0"/>
              </a:endParaRPr>
            </a:p>
          </p:txBody>
        </p:sp>
        <p:sp>
          <p:nvSpPr>
            <p:cNvPr id="6" name="Oval 6"/>
            <p:cNvSpPr>
              <a:spLocks noChangeArrowheads="1"/>
            </p:cNvSpPr>
            <p:nvPr/>
          </p:nvSpPr>
          <p:spPr bwMode="auto">
            <a:xfrm>
              <a:off x="21079006" y="22370738"/>
              <a:ext cx="3587839" cy="3639553"/>
            </a:xfrm>
            <a:prstGeom prst="ellipse">
              <a:avLst/>
            </a:prstGeom>
            <a:noFill/>
            <a:ln w="12700" algn="in">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7" name="Text Box 7"/>
            <p:cNvSpPr txBox="1">
              <a:spLocks noChangeArrowheads="1"/>
            </p:cNvSpPr>
            <p:nvPr/>
          </p:nvSpPr>
          <p:spPr bwMode="auto">
            <a:xfrm>
              <a:off x="22570575" y="25138950"/>
              <a:ext cx="636087" cy="197054"/>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5560" tIns="35560" rIns="35560" bIns="35560" numCol="1" anchor="t" anchorCtr="0" compatLnSpc="1">
              <a:prstTxWarp prst="textNoShape">
                <a:avLst/>
              </a:prstTxWarp>
            </a:bodyPr>
            <a:lstStyle/>
            <a:p>
              <a:pPr algn="ctr" fontAlgn="base">
                <a:spcBef>
                  <a:spcPct val="0"/>
                </a:spcBef>
                <a:spcAft>
                  <a:spcPct val="0"/>
                </a:spcAft>
              </a:pPr>
              <a:r>
                <a:rPr lang="fr-FR" altLang="fr-FR" sz="1200" b="1" noProof="1">
                  <a:solidFill>
                    <a:srgbClr val="000000"/>
                  </a:solidFill>
                  <a:latin typeface="Times New Roman" pitchFamily="18" charset="0"/>
                  <a:cs typeface="Arial" pitchFamily="34" charset="0"/>
                </a:rPr>
                <a:t>Atomes</a:t>
              </a:r>
              <a:endParaRPr lang="fr-FR" altLang="fr-FR">
                <a:latin typeface="Arial" pitchFamily="34" charset="0"/>
                <a:cs typeface="Arial" pitchFamily="34" charset="0"/>
              </a:endParaRPr>
            </a:p>
          </p:txBody>
        </p:sp>
        <p:sp>
          <p:nvSpPr>
            <p:cNvPr id="8" name="Text Box 8"/>
            <p:cNvSpPr txBox="1">
              <a:spLocks noChangeArrowheads="1"/>
            </p:cNvSpPr>
            <p:nvPr/>
          </p:nvSpPr>
          <p:spPr bwMode="auto">
            <a:xfrm>
              <a:off x="22628952" y="25523107"/>
              <a:ext cx="574054" cy="171947"/>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5560" tIns="35560" rIns="35560" bIns="35560" numCol="1" anchor="t" anchorCtr="0" compatLnSpc="1">
              <a:prstTxWarp prst="textNoShape">
                <a:avLst/>
              </a:prstTxWarp>
            </a:bodyPr>
            <a:lstStyle/>
            <a:p>
              <a:pPr algn="ctr" fontAlgn="base">
                <a:spcBef>
                  <a:spcPct val="0"/>
                </a:spcBef>
                <a:spcAft>
                  <a:spcPct val="0"/>
                </a:spcAft>
              </a:pPr>
              <a:r>
                <a:rPr lang="fr-FR" altLang="fr-FR" sz="900" b="1" noProof="1">
                  <a:solidFill>
                    <a:srgbClr val="000000"/>
                  </a:solidFill>
                  <a:latin typeface="Times New Roman" pitchFamily="18" charset="0"/>
                  <a:cs typeface="Arial" pitchFamily="34" charset="0"/>
                </a:rPr>
                <a:t>Particules</a:t>
              </a:r>
              <a:endParaRPr lang="fr-FR" altLang="fr-FR" sz="1000" noProof="1">
                <a:solidFill>
                  <a:srgbClr val="000000"/>
                </a:solidFill>
                <a:latin typeface="Times New Roman" pitchFamily="18" charset="0"/>
                <a:cs typeface="Arial" pitchFamily="34" charset="0"/>
              </a:endParaRPr>
            </a:p>
            <a:p>
              <a:pPr fontAlgn="base">
                <a:spcBef>
                  <a:spcPct val="0"/>
                </a:spcBef>
                <a:spcAft>
                  <a:spcPct val="0"/>
                </a:spcAft>
              </a:pPr>
              <a:endParaRPr lang="fr-FR" altLang="fr-FR">
                <a:latin typeface="Arial" pitchFamily="34" charset="0"/>
                <a:cs typeface="Arial" pitchFamily="34" charset="0"/>
              </a:endParaRPr>
            </a:p>
          </p:txBody>
        </p:sp>
        <p:sp>
          <p:nvSpPr>
            <p:cNvPr id="9" name="Oval 9"/>
            <p:cNvSpPr>
              <a:spLocks noChangeArrowheads="1"/>
            </p:cNvSpPr>
            <p:nvPr/>
          </p:nvSpPr>
          <p:spPr bwMode="auto">
            <a:xfrm>
              <a:off x="22657655" y="25379816"/>
              <a:ext cx="516648" cy="458527"/>
            </a:xfrm>
            <a:prstGeom prst="ellipse">
              <a:avLst/>
            </a:prstGeom>
            <a:noFill/>
            <a:ln w="12700" algn="in">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0" name="Oval 10"/>
            <p:cNvSpPr>
              <a:spLocks noChangeArrowheads="1"/>
            </p:cNvSpPr>
            <p:nvPr/>
          </p:nvSpPr>
          <p:spPr bwMode="auto">
            <a:xfrm>
              <a:off x="22456735" y="25007265"/>
              <a:ext cx="918487" cy="888394"/>
            </a:xfrm>
            <a:prstGeom prst="ellipse">
              <a:avLst/>
            </a:prstGeom>
            <a:noFill/>
            <a:ln w="12700" algn="in">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1" name="Oval 11"/>
            <p:cNvSpPr>
              <a:spLocks noChangeArrowheads="1"/>
            </p:cNvSpPr>
            <p:nvPr/>
          </p:nvSpPr>
          <p:spPr bwMode="auto">
            <a:xfrm>
              <a:off x="22227115" y="24548738"/>
              <a:ext cx="1377730" cy="1375578"/>
            </a:xfrm>
            <a:prstGeom prst="ellipse">
              <a:avLst/>
            </a:prstGeom>
            <a:noFill/>
            <a:ln w="12700" algn="in">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2" name="Text Box 12"/>
            <p:cNvSpPr txBox="1">
              <a:spLocks noChangeArrowheads="1"/>
            </p:cNvSpPr>
            <p:nvPr/>
          </p:nvSpPr>
          <p:spPr bwMode="auto">
            <a:xfrm>
              <a:off x="22534575" y="24706950"/>
              <a:ext cx="776920" cy="200606"/>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5560" tIns="35560" rIns="35560" bIns="35560" numCol="1" anchor="t" anchorCtr="0" compatLnSpc="1">
              <a:prstTxWarp prst="textNoShape">
                <a:avLst/>
              </a:prstTxWarp>
            </a:bodyPr>
            <a:lstStyle/>
            <a:p>
              <a:pPr algn="ctr" fontAlgn="base">
                <a:spcBef>
                  <a:spcPct val="0"/>
                </a:spcBef>
                <a:spcAft>
                  <a:spcPct val="0"/>
                </a:spcAft>
              </a:pPr>
              <a:r>
                <a:rPr lang="fr-FR" altLang="fr-FR" sz="1200" b="1" noProof="1">
                  <a:solidFill>
                    <a:srgbClr val="000000"/>
                  </a:solidFill>
                  <a:latin typeface="Times New Roman" pitchFamily="18" charset="0"/>
                  <a:cs typeface="Arial" pitchFamily="34" charset="0"/>
                </a:rPr>
                <a:t>Molécules</a:t>
              </a:r>
              <a:endParaRPr lang="fr-FR" altLang="fr-FR">
                <a:latin typeface="Arial" pitchFamily="34" charset="0"/>
                <a:cs typeface="Arial" pitchFamily="34" charset="0"/>
              </a:endParaRPr>
            </a:p>
          </p:txBody>
        </p:sp>
        <p:sp>
          <p:nvSpPr>
            <p:cNvPr id="13" name="Oval 13"/>
            <p:cNvSpPr>
              <a:spLocks noChangeArrowheads="1"/>
            </p:cNvSpPr>
            <p:nvPr/>
          </p:nvSpPr>
          <p:spPr bwMode="auto">
            <a:xfrm>
              <a:off x="21882682" y="23946922"/>
              <a:ext cx="1980486" cy="2006053"/>
            </a:xfrm>
            <a:prstGeom prst="ellipse">
              <a:avLst/>
            </a:prstGeom>
            <a:noFill/>
            <a:ln w="12700" algn="in">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4" name="Text Box 14"/>
            <p:cNvSpPr txBox="1">
              <a:spLocks noChangeArrowheads="1"/>
            </p:cNvSpPr>
            <p:nvPr/>
          </p:nvSpPr>
          <p:spPr bwMode="auto">
            <a:xfrm>
              <a:off x="22426575" y="24094950"/>
              <a:ext cx="889784" cy="439815"/>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5560" tIns="35560" rIns="35560" bIns="35560" numCol="1" anchor="t" anchorCtr="0" compatLnSpc="1">
              <a:prstTxWarp prst="textNoShape">
                <a:avLst/>
              </a:prstTxWarp>
            </a:bodyPr>
            <a:lstStyle/>
            <a:p>
              <a:pPr algn="ctr" fontAlgn="base">
                <a:spcBef>
                  <a:spcPct val="0"/>
                </a:spcBef>
                <a:spcAft>
                  <a:spcPct val="0"/>
                </a:spcAft>
              </a:pPr>
              <a:r>
                <a:rPr lang="fr-FR" altLang="fr-FR" sz="1200" b="1" noProof="1">
                  <a:solidFill>
                    <a:srgbClr val="000000"/>
                  </a:solidFill>
                  <a:latin typeface="Times New Roman" pitchFamily="18" charset="0"/>
                  <a:cs typeface="Arial" pitchFamily="34" charset="0"/>
                </a:rPr>
                <a:t>Virus</a:t>
              </a:r>
            </a:p>
            <a:p>
              <a:pPr algn="ctr" fontAlgn="base">
                <a:spcBef>
                  <a:spcPct val="0"/>
                </a:spcBef>
                <a:spcAft>
                  <a:spcPct val="0"/>
                </a:spcAft>
              </a:pPr>
              <a:r>
                <a:rPr lang="fr-FR" altLang="fr-FR" sz="1200" b="1" noProof="1">
                  <a:solidFill>
                    <a:srgbClr val="000000"/>
                  </a:solidFill>
                  <a:latin typeface="Times New Roman" pitchFamily="18" charset="0"/>
                  <a:cs typeface="Arial" pitchFamily="34" charset="0"/>
                </a:rPr>
                <a:t>Pré-vie</a:t>
              </a:r>
              <a:endParaRPr lang="fr-FR" altLang="fr-FR">
                <a:latin typeface="Arial" pitchFamily="34" charset="0"/>
                <a:cs typeface="Arial" pitchFamily="34" charset="0"/>
              </a:endParaRPr>
            </a:p>
          </p:txBody>
        </p:sp>
        <p:sp>
          <p:nvSpPr>
            <p:cNvPr id="15" name="Oval 15"/>
            <p:cNvSpPr>
              <a:spLocks noChangeArrowheads="1"/>
            </p:cNvSpPr>
            <p:nvPr/>
          </p:nvSpPr>
          <p:spPr bwMode="auto">
            <a:xfrm>
              <a:off x="21452142" y="23058527"/>
              <a:ext cx="2860372" cy="2923106"/>
            </a:xfrm>
            <a:prstGeom prst="ellipse">
              <a:avLst/>
            </a:prstGeom>
            <a:noFill/>
            <a:ln w="12700" algn="in">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6" name="Oval 16"/>
            <p:cNvSpPr>
              <a:spLocks noChangeArrowheads="1"/>
            </p:cNvSpPr>
            <p:nvPr/>
          </p:nvSpPr>
          <p:spPr bwMode="auto">
            <a:xfrm>
              <a:off x="20734575" y="21682950"/>
              <a:ext cx="4248000" cy="4356000"/>
            </a:xfrm>
            <a:prstGeom prst="ellipse">
              <a:avLst/>
            </a:prstGeom>
            <a:noFill/>
            <a:ln w="12700" algn="in">
              <a:solidFill>
                <a:srgbClr val="00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fr-FR"/>
            </a:p>
          </p:txBody>
        </p:sp>
        <p:sp>
          <p:nvSpPr>
            <p:cNvPr id="17" name="Text Box 17"/>
            <p:cNvSpPr txBox="1">
              <a:spLocks noChangeArrowheads="1"/>
            </p:cNvSpPr>
            <p:nvPr/>
          </p:nvSpPr>
          <p:spPr bwMode="auto">
            <a:xfrm>
              <a:off x="20302575" y="19162950"/>
              <a:ext cx="5148000" cy="1764000"/>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5560" tIns="35560" rIns="35560" bIns="35560" numCol="1" anchor="t" anchorCtr="0" compatLnSpc="1">
              <a:prstTxWarp prst="textNoShape">
                <a:avLst/>
              </a:prstTxWarp>
            </a:bodyPr>
            <a:lstStyle/>
            <a:p>
              <a:pPr algn="ctr" fontAlgn="base">
                <a:spcBef>
                  <a:spcPct val="0"/>
                </a:spcBef>
                <a:spcAft>
                  <a:spcPct val="0"/>
                </a:spcAft>
              </a:pPr>
              <a:r>
                <a:rPr lang="fr-FR" altLang="fr-FR" sz="1400" b="1" noProof="1">
                  <a:solidFill>
                    <a:srgbClr val="000000"/>
                  </a:solidFill>
                  <a:latin typeface="Times New Roman" pitchFamily="18" charset="0"/>
                  <a:cs typeface="Arial" pitchFamily="34" charset="0"/>
                </a:rPr>
                <a:t>Perspective phénoménologique de </a:t>
              </a:r>
            </a:p>
            <a:p>
              <a:pPr algn="ctr" fontAlgn="base">
                <a:spcBef>
                  <a:spcPct val="0"/>
                </a:spcBef>
                <a:spcAft>
                  <a:spcPct val="0"/>
                </a:spcAft>
              </a:pPr>
              <a:r>
                <a:rPr lang="fr-FR" altLang="fr-FR" sz="1100" b="1" noProof="1">
                  <a:solidFill>
                    <a:srgbClr val="000000"/>
                  </a:solidFill>
                  <a:latin typeface="Times New Roman" pitchFamily="18" charset="0"/>
                  <a:cs typeface="Arial" pitchFamily="34" charset="0"/>
                </a:rPr>
                <a:t>Pierre TEILHARD de CHARDIN</a:t>
              </a:r>
            </a:p>
            <a:p>
              <a:pPr algn="ctr" fontAlgn="base">
                <a:spcBef>
                  <a:spcPct val="0"/>
                </a:spcBef>
                <a:spcAft>
                  <a:spcPct val="0"/>
                </a:spcAft>
              </a:pPr>
              <a:endParaRPr lang="fr-FR" altLang="fr-FR" sz="1000" noProof="1">
                <a:solidFill>
                  <a:srgbClr val="000000"/>
                </a:solidFill>
                <a:latin typeface="Times New Roman" pitchFamily="18" charset="0"/>
                <a:cs typeface="Arial" pitchFamily="34" charset="0"/>
              </a:endParaRPr>
            </a:p>
            <a:p>
              <a:pPr algn="ctr" fontAlgn="base">
                <a:spcBef>
                  <a:spcPct val="0"/>
                </a:spcBef>
                <a:spcAft>
                  <a:spcPct val="0"/>
                </a:spcAft>
              </a:pPr>
              <a:r>
                <a:rPr lang="fr-FR" altLang="fr-FR" sz="1100" b="1" noProof="1">
                  <a:solidFill>
                    <a:srgbClr val="000000"/>
                  </a:solidFill>
                  <a:latin typeface="Times New Roman" pitchFamily="18" charset="0"/>
                  <a:cs typeface="Arial" pitchFamily="34" charset="0"/>
                </a:rPr>
                <a:t>1. l'évolution : une complexité croissante</a:t>
              </a:r>
            </a:p>
            <a:p>
              <a:pPr algn="ctr" fontAlgn="base">
                <a:spcBef>
                  <a:spcPct val="0"/>
                </a:spcBef>
                <a:spcAft>
                  <a:spcPct val="0"/>
                </a:spcAft>
              </a:pPr>
              <a:r>
                <a:rPr lang="fr-FR" altLang="fr-FR" sz="1000" noProof="1">
                  <a:solidFill>
                    <a:srgbClr val="000000"/>
                  </a:solidFill>
                  <a:latin typeface="Times New Roman" pitchFamily="18" charset="0"/>
                  <a:cs typeface="Arial" pitchFamily="34" charset="0"/>
                </a:rPr>
                <a:t>par association d'éléments différentiés en nombre limité</a:t>
              </a:r>
            </a:p>
            <a:p>
              <a:pPr algn="ctr" fontAlgn="base">
                <a:spcBef>
                  <a:spcPct val="0"/>
                </a:spcBef>
                <a:spcAft>
                  <a:spcPct val="0"/>
                </a:spcAft>
              </a:pPr>
              <a:r>
                <a:rPr lang="fr-FR" altLang="fr-FR" sz="1200" b="1" noProof="1">
                  <a:solidFill>
                    <a:srgbClr val="000000"/>
                  </a:solidFill>
                  <a:latin typeface="Times New Roman" pitchFamily="18" charset="0"/>
                  <a:cs typeface="Arial" pitchFamily="34" charset="0"/>
                </a:rPr>
                <a:t>2. L'évolution : un phénomène de corpusculisation</a:t>
              </a:r>
            </a:p>
            <a:p>
              <a:pPr algn="ctr" fontAlgn="base">
                <a:spcBef>
                  <a:spcPct val="0"/>
                </a:spcBef>
                <a:spcAft>
                  <a:spcPct val="0"/>
                </a:spcAft>
              </a:pPr>
              <a:endParaRPr lang="fr-FR" altLang="fr-FR" sz="1200" b="1" noProof="1">
                <a:solidFill>
                  <a:srgbClr val="000000"/>
                </a:solidFill>
                <a:latin typeface="Times New Roman" pitchFamily="18" charset="0"/>
                <a:cs typeface="Arial" pitchFamily="34" charset="0"/>
              </a:endParaRPr>
            </a:p>
            <a:p>
              <a:pPr algn="ctr" fontAlgn="base">
                <a:spcBef>
                  <a:spcPct val="0"/>
                </a:spcBef>
                <a:spcAft>
                  <a:spcPct val="0"/>
                </a:spcAft>
              </a:pPr>
              <a:r>
                <a:rPr lang="fr-FR" altLang="fr-FR" sz="1400" b="1" noProof="1">
                  <a:solidFill>
                    <a:srgbClr val="000000"/>
                  </a:solidFill>
                  <a:latin typeface="Times New Roman" pitchFamily="18" charset="0"/>
                  <a:cs typeface="Arial" pitchFamily="34" charset="0"/>
                </a:rPr>
                <a:t>3. l'évolution : une montée de la conscience et de la réflexion</a:t>
              </a:r>
              <a:endParaRPr lang="fr-FR" altLang="fr-FR">
                <a:latin typeface="Arial" pitchFamily="34" charset="0"/>
                <a:cs typeface="Arial" pitchFamily="34" charset="0"/>
              </a:endParaRPr>
            </a:p>
          </p:txBody>
        </p:sp>
        <p:sp>
          <p:nvSpPr>
            <p:cNvPr id="18" name="Text Box 18"/>
            <p:cNvSpPr txBox="1">
              <a:spLocks noChangeArrowheads="1"/>
            </p:cNvSpPr>
            <p:nvPr/>
          </p:nvSpPr>
          <p:spPr bwMode="auto">
            <a:xfrm>
              <a:off x="20230575" y="26794950"/>
              <a:ext cx="396000" cy="414000"/>
            </a:xfrm>
            <a:prstGeom prst="rect">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5560" tIns="35560" rIns="35560" bIns="35560" numCol="1" anchor="t" anchorCtr="0" compatLnSpc="1">
              <a:prstTxWarp prst="textNoShape">
                <a:avLst/>
              </a:prstTxWarp>
            </a:bodyPr>
            <a:lstStyle/>
            <a:p>
              <a:pPr fontAlgn="base">
                <a:spcBef>
                  <a:spcPct val="0"/>
                </a:spcBef>
                <a:spcAft>
                  <a:spcPct val="0"/>
                </a:spcAft>
              </a:pPr>
              <a:r>
                <a:rPr lang="fr-FR" altLang="fr-FR" sz="1000" noProof="1">
                  <a:solidFill>
                    <a:srgbClr val="000000"/>
                  </a:solidFill>
                  <a:latin typeface="Times New Roman" pitchFamily="18" charset="0"/>
                  <a:cs typeface="Arial" pitchFamily="34" charset="0"/>
                </a:rPr>
                <a:t>N°5</a:t>
              </a:r>
              <a:endParaRPr lang="fr-FR" altLang="fr-FR">
                <a:latin typeface="Arial" pitchFamily="34" charset="0"/>
                <a:cs typeface="Arial" pitchFamily="34"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760" y="43459"/>
            <a:ext cx="4680520" cy="681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9943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3463</Words>
  <Application>Microsoft Office PowerPoint</Application>
  <PresentationFormat>Grand écran</PresentationFormat>
  <Paragraphs>246</Paragraphs>
  <Slides>39</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Calibri</vt:lpstr>
      <vt:lpstr>Calibri Light</vt:lpstr>
      <vt:lpstr>Helvetica</vt:lpstr>
      <vt:lpstr>Times New Roman</vt:lpstr>
      <vt:lpstr>Wingdings</vt:lpstr>
      <vt:lpstr>Thème Office</vt:lpstr>
      <vt:lpstr> Science et Foi: pomme de discorde ou source d’inspiration?  Thierry Magnin, 22 janvier 2024 </vt:lpstr>
      <vt:lpstr>De quel Dieu parle-t-on? Immanence et transcendance</vt:lpstr>
      <vt:lpstr>Des siècles de conflits puis un nouveau dialogue                                  dans l’occident chrétien</vt:lpstr>
      <vt:lpstr>L’expérience de l’exil comme creuset du judaïsme  </vt:lpstr>
      <vt:lpstr>QU’EST-CE QUE LA THEOLOGIE ?</vt:lpstr>
      <vt:lpstr> Comment articuler action de Dieu , action de la nature et action de l'homme?    </vt:lpstr>
      <vt:lpstr>Blaise Pascal (1623-1662) </vt:lpstr>
      <vt:lpstr>Darwin et l’Evolution</vt:lpstr>
      <vt:lpstr>Présentation PowerPoint</vt:lpstr>
      <vt:lpstr>Le modèle christologique du Monde de Teilhard</vt:lpstr>
      <vt:lpstr>Présentation PowerPoint</vt:lpstr>
      <vt:lpstr>Présentation PowerPoint</vt:lpstr>
      <vt:lpstr>CREATION-EVOLUTION</vt:lpstr>
      <vt:lpstr>Le Dieu créateur de la Bible est plus qu’un Cause Première </vt:lpstr>
      <vt:lpstr>Jean-Paul II                                                                                 Osservatore Romano du 27 avril 1985</vt:lpstr>
      <vt:lpstr>TEILHARD</vt:lpstr>
      <vt:lpstr> Extraits de l’étude Les singularités de l’espèce humaine, datée de mars 1954. Teilhard, TII des OC, p343-346 </vt:lpstr>
      <vt:lpstr>L’Avenir de la Terre (Teilhard)</vt:lpstr>
      <vt:lpstr>Teilhard</vt:lpstr>
      <vt:lpstr>Construire la Terre</vt:lpstr>
      <vt:lpstr>Le scientifique confronté à la complexité:    la condition d’incomplétude </vt:lpstr>
      <vt:lpstr>Présentation PowerPoint</vt:lpstr>
      <vt:lpstr>Présentation PowerPoint</vt:lpstr>
      <vt:lpstr>Présentation PowerPoint</vt:lpstr>
      <vt:lpstr>Présentation PowerPoint</vt:lpstr>
      <vt:lpstr>  L’Humain à l’Ere de l’homme augmenté   </vt:lpstr>
      <vt:lpstr>Au temps de l’IA et des neurosciences Brain Computer Interface a permis de faire marcher un exosquelette grâce à un implant neuronal</vt:lpstr>
      <vt:lpstr>IA et homme-machine</vt:lpstr>
      <vt:lpstr>Laudato Si et le paradigme techno-économique (Chapitre 3)</vt:lpstr>
      <vt:lpstr>Le numérique et le réel Comprendre ou prédire?</vt:lpstr>
      <vt:lpstr>Manifeste pour refonder le progrès Parlement des Entrepreneurs d’avenir les 22 et 23 janvier 2020 </vt:lpstr>
      <vt:lpstr> Lien émotion-raison pour l’humain et ses formes d’intelligence L’histoire de Phinéas Cage</vt:lpstr>
      <vt:lpstr>L’histoire de Phinéas Cage </vt:lpstr>
      <vt:lpstr>Liens entre émotion et raison selon Antonio Damasio</vt:lpstr>
      <vt:lpstr>Neurosciences et conscience</vt:lpstr>
      <vt:lpstr>  Les sciences du vivant et les relations biologie-psychisme-esprit</vt:lpstr>
      <vt:lpstr>Présentation PowerPoint</vt:lpstr>
      <vt:lpstr> D’étonnantes résonances avec l’anthropologie chrétienne tripartite</vt:lpstr>
      <vt:lpstr>En guise de conclusion Sciences et religions au service du bien commun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DIEU AU RISQUE DE LA SCIENCE Comment articuler action de Dieu , action de la nature et action de l'homme?  Thierry Magnin, UC Lille</dc:title>
  <dc:creator>MAGNIN THIERRY</dc:creator>
  <cp:lastModifiedBy>Hubert Tardieu</cp:lastModifiedBy>
  <cp:revision>50</cp:revision>
  <dcterms:created xsi:type="dcterms:W3CDTF">2022-10-08T14:19:21Z</dcterms:created>
  <dcterms:modified xsi:type="dcterms:W3CDTF">2024-01-22T17:28:17Z</dcterms:modified>
</cp:coreProperties>
</file>